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2.xml" ContentType="application/vnd.openxmlformats-officedocument.presentationml.comment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3.xml" ContentType="application/vnd.openxmlformats-officedocument.presentationml.comment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4.xml" ContentType="application/vnd.openxmlformats-officedocument.presentationml.comments+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omments/comment5.xml" ContentType="application/vnd.openxmlformats-officedocument.presentationml.comment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34"/>
  </p:notesMasterIdLst>
  <p:sldIdLst>
    <p:sldId id="376" r:id="rId2"/>
    <p:sldId id="377" r:id="rId3"/>
    <p:sldId id="384" r:id="rId4"/>
    <p:sldId id="318" r:id="rId5"/>
    <p:sldId id="358" r:id="rId6"/>
    <p:sldId id="344" r:id="rId7"/>
    <p:sldId id="281" r:id="rId8"/>
    <p:sldId id="380" r:id="rId9"/>
    <p:sldId id="383" r:id="rId10"/>
    <p:sldId id="330" r:id="rId11"/>
    <p:sldId id="371" r:id="rId12"/>
    <p:sldId id="370" r:id="rId13"/>
    <p:sldId id="388" r:id="rId14"/>
    <p:sldId id="378" r:id="rId15"/>
    <p:sldId id="350" r:id="rId16"/>
    <p:sldId id="356" r:id="rId17"/>
    <p:sldId id="361" r:id="rId18"/>
    <p:sldId id="354" r:id="rId19"/>
    <p:sldId id="386" r:id="rId20"/>
    <p:sldId id="353" r:id="rId21"/>
    <p:sldId id="362" r:id="rId22"/>
    <p:sldId id="372" r:id="rId23"/>
    <p:sldId id="363" r:id="rId24"/>
    <p:sldId id="364" r:id="rId25"/>
    <p:sldId id="365" r:id="rId26"/>
    <p:sldId id="283" r:id="rId27"/>
    <p:sldId id="366" r:id="rId28"/>
    <p:sldId id="305" r:id="rId29"/>
    <p:sldId id="387" r:id="rId30"/>
    <p:sldId id="379" r:id="rId31"/>
    <p:sldId id="382" r:id="rId32"/>
    <p:sldId id="38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Jaffe" initials="RJ" lastIdx="1" clrIdx="0"/>
  <p:cmAuthor id="1" name="John Chaney" initials="JC" lastIdx="5" clrIdx="1">
    <p:extLst>
      <p:ext uri="{19B8F6BF-5375-455C-9EA6-DF929625EA0E}">
        <p15:presenceInfo xmlns:p15="http://schemas.microsoft.com/office/powerpoint/2012/main" userId="S-1-5-21-3768138245-1000729418-3219323238-128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1" autoAdjust="0"/>
    <p:restoredTop sz="94707" autoAdjust="0"/>
  </p:normalViewPr>
  <p:slideViewPr>
    <p:cSldViewPr snapToGrid="0" snapToObjects="1">
      <p:cViewPr varScale="1">
        <p:scale>
          <a:sx n="39" d="100"/>
          <a:sy n="39" d="100"/>
        </p:scale>
        <p:origin x="1204" y="28"/>
      </p:cViewPr>
      <p:guideLst>
        <p:guide orient="horz" pos="2160"/>
        <p:guide pos="2880"/>
      </p:guideLst>
    </p:cSldViewPr>
  </p:slideViewPr>
  <p:outlineViewPr>
    <p:cViewPr>
      <p:scale>
        <a:sx n="33" d="100"/>
        <a:sy n="33" d="100"/>
      </p:scale>
      <p:origin x="0" y="-126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6-06T14:48:40.101" idx="3">
    <p:pos x="10" y="10"/>
    <p:text>For LOCATION: Change to “The college is within easy reach of Rikers Island jail (a NYC facility), across the street from Queensboro Correctional facility (a NYS facility), with easy access to  Edgecombe and Lincoln Correctional facilities (NYS facilities in Manhattan); and NYSDOCCS facilities Sing Sing, Bedford Hills (female) and Taconic (female), all correctional facilities located in downstate NY. and federal facilities in manhattan and Brooklyn"</p:text>
    <p:extLst mod="1">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6-06T14:46:38.410" idx="1">
    <p:pos x="10" y="10"/>
    <p:text>Slide 7: Change spelling to ‘’Queensboro Correctional Facility’’</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6-06T14:47:14.369" idx="2">
    <p:pos x="10" y="10"/>
    <p:text>Slide 9: Add “Continuous participation at Queensboro C. F. Reentry Resource Fairs”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6-06T14:47:14.369" idx="2">
    <p:pos x="10" y="10"/>
    <p:text>Slide 9: Add “Continuous participation at Queensboro C. F. Reentry Resource Fairs”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6-06T14:50:03.102" idx="4">
    <p:pos x="10" y="10"/>
    <p:text>Slide 32. Add: Development of mentor support system through training and recruitment of successful 2nd year formerly incarcerated students willing to partner with incoming students recently released from prison.</p:text>
    <p:extLst>
      <p:ext uri="{C676402C-5697-4E1C-873F-D02D1690AC5C}">
        <p15:threadingInfo xmlns:p15="http://schemas.microsoft.com/office/powerpoint/2012/main" timeZoneBias="240"/>
      </p:ext>
    </p:extLst>
  </p:cm>
</p:cmLst>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FDA85-8883-445C-A4C6-8C61A749BCF0}" type="doc">
      <dgm:prSet loTypeId="urn:microsoft.com/office/officeart/2005/8/layout/matrix3" loCatId="matrix" qsTypeId="urn:microsoft.com/office/officeart/2005/8/quickstyle/simple2" qsCatId="simple" csTypeId="urn:microsoft.com/office/officeart/2005/8/colors/accent1_2" csCatId="accent1" phldr="1"/>
      <dgm:spPr/>
      <dgm:t>
        <a:bodyPr/>
        <a:lstStyle/>
        <a:p>
          <a:endParaRPr lang="en-US"/>
        </a:p>
      </dgm:t>
    </dgm:pt>
    <dgm:pt modelId="{8093CBC9-371A-4585-80CA-7873FDDD661C}">
      <dgm:prSet/>
      <dgm:spPr/>
      <dgm:t>
        <a:bodyPr/>
        <a:lstStyle/>
        <a:p>
          <a:r>
            <a:rPr lang="en-US" dirty="0"/>
            <a:t>Correctional Educational Initiatives at LaGuardia:       What we learned</a:t>
          </a:r>
        </a:p>
      </dgm:t>
    </dgm:pt>
    <dgm:pt modelId="{43D11FF0-4753-43F8-BC9B-6962F42BC117}" type="parTrans" cxnId="{D1487017-2FAF-416E-AEE7-974B15E452FC}">
      <dgm:prSet/>
      <dgm:spPr/>
      <dgm:t>
        <a:bodyPr/>
        <a:lstStyle/>
        <a:p>
          <a:endParaRPr lang="en-US"/>
        </a:p>
      </dgm:t>
    </dgm:pt>
    <dgm:pt modelId="{4D87E231-A074-45A4-B689-5DD38AB6BE51}" type="sibTrans" cxnId="{D1487017-2FAF-416E-AEE7-974B15E452FC}">
      <dgm:prSet/>
      <dgm:spPr/>
      <dgm:t>
        <a:bodyPr/>
        <a:lstStyle/>
        <a:p>
          <a:endParaRPr lang="en-US"/>
        </a:p>
      </dgm:t>
    </dgm:pt>
    <dgm:pt modelId="{1DE5A9C6-079F-4632-AE5F-B7709EB18390}">
      <dgm:prSet/>
      <dgm:spPr/>
      <dgm:t>
        <a:bodyPr/>
        <a:lstStyle/>
        <a:p>
          <a:r>
            <a:rPr lang="en-US"/>
            <a:t>Giving Voice: Race, Education &amp; Reintegrating Formerly Incarcerated Citizens</a:t>
          </a:r>
        </a:p>
      </dgm:t>
    </dgm:pt>
    <dgm:pt modelId="{9936DFFB-DEAE-494C-965F-FABE54ECCE3F}" type="parTrans" cxnId="{464B566D-71D7-494B-9BE4-A09B887E5728}">
      <dgm:prSet/>
      <dgm:spPr/>
      <dgm:t>
        <a:bodyPr/>
        <a:lstStyle/>
        <a:p>
          <a:endParaRPr lang="en-US"/>
        </a:p>
      </dgm:t>
    </dgm:pt>
    <dgm:pt modelId="{1B07281D-3757-49FF-8AD4-774468647EEA}" type="sibTrans" cxnId="{464B566D-71D7-494B-9BE4-A09B887E5728}">
      <dgm:prSet/>
      <dgm:spPr/>
      <dgm:t>
        <a:bodyPr/>
        <a:lstStyle/>
        <a:p>
          <a:endParaRPr lang="en-US"/>
        </a:p>
      </dgm:t>
    </dgm:pt>
    <dgm:pt modelId="{5EF0B124-C8B4-49D4-90B3-352A14CA3DE0}">
      <dgm:prSet/>
      <dgm:spPr/>
      <dgm:t>
        <a:bodyPr/>
        <a:lstStyle/>
        <a:p>
          <a:r>
            <a:rPr lang="en-US"/>
            <a:t>Documentary Research                Counterstory:  After Incarceration</a:t>
          </a:r>
        </a:p>
      </dgm:t>
    </dgm:pt>
    <dgm:pt modelId="{C2B2140C-0634-43E2-A8F6-8E1FC6587211}" type="parTrans" cxnId="{1A98083D-A017-4143-8F64-5ABCABA187BC}">
      <dgm:prSet/>
      <dgm:spPr/>
      <dgm:t>
        <a:bodyPr/>
        <a:lstStyle/>
        <a:p>
          <a:endParaRPr lang="en-US"/>
        </a:p>
      </dgm:t>
    </dgm:pt>
    <dgm:pt modelId="{2B7EC673-FEBF-4662-BB7A-3B4391F470DF}" type="sibTrans" cxnId="{1A98083D-A017-4143-8F64-5ABCABA187BC}">
      <dgm:prSet/>
      <dgm:spPr/>
      <dgm:t>
        <a:bodyPr/>
        <a:lstStyle/>
        <a:p>
          <a:endParaRPr lang="en-US"/>
        </a:p>
      </dgm:t>
    </dgm:pt>
    <dgm:pt modelId="{BA5D9E7E-BB5E-47CE-B66F-72D358CE970F}">
      <dgm:prSet/>
      <dgm:spPr/>
      <dgm:t>
        <a:bodyPr/>
        <a:lstStyle/>
        <a:p>
          <a:r>
            <a:rPr lang="en-US"/>
            <a:t>Queensboro Correctional Facility Volunteer Project</a:t>
          </a:r>
        </a:p>
      </dgm:t>
    </dgm:pt>
    <dgm:pt modelId="{8B8C4071-3C7F-4300-B131-8BD9562DE59B}" type="parTrans" cxnId="{103D46D6-A20C-4481-B6D8-796CA62A2A8C}">
      <dgm:prSet/>
      <dgm:spPr/>
      <dgm:t>
        <a:bodyPr/>
        <a:lstStyle/>
        <a:p>
          <a:endParaRPr lang="en-US"/>
        </a:p>
      </dgm:t>
    </dgm:pt>
    <dgm:pt modelId="{866F51BE-62DB-4203-99F4-2868B8315BD8}" type="sibTrans" cxnId="{103D46D6-A20C-4481-B6D8-796CA62A2A8C}">
      <dgm:prSet/>
      <dgm:spPr/>
      <dgm:t>
        <a:bodyPr/>
        <a:lstStyle/>
        <a:p>
          <a:endParaRPr lang="en-US"/>
        </a:p>
      </dgm:t>
    </dgm:pt>
    <dgm:pt modelId="{63E1D39B-B602-48A6-AFDC-B539ABF5A1BF}" type="pres">
      <dgm:prSet presAssocID="{110FDA85-8883-445C-A4C6-8C61A749BCF0}" presName="matrix" presStyleCnt="0">
        <dgm:presLayoutVars>
          <dgm:chMax val="1"/>
          <dgm:dir/>
          <dgm:resizeHandles val="exact"/>
        </dgm:presLayoutVars>
      </dgm:prSet>
      <dgm:spPr/>
      <dgm:t>
        <a:bodyPr/>
        <a:lstStyle/>
        <a:p>
          <a:endParaRPr lang="en-US"/>
        </a:p>
      </dgm:t>
    </dgm:pt>
    <dgm:pt modelId="{BC90706E-357D-42FB-BC93-7CA6F4F01CBD}" type="pres">
      <dgm:prSet presAssocID="{110FDA85-8883-445C-A4C6-8C61A749BCF0}" presName="diamond" presStyleLbl="bgShp" presStyleIdx="0" presStyleCnt="1"/>
      <dgm:spPr/>
    </dgm:pt>
    <dgm:pt modelId="{3B047EDB-46DB-4FF7-9875-DBDBDAB1CB9C}" type="pres">
      <dgm:prSet presAssocID="{110FDA85-8883-445C-A4C6-8C61A749BCF0}" presName="quad1" presStyleLbl="node1" presStyleIdx="0" presStyleCnt="4">
        <dgm:presLayoutVars>
          <dgm:chMax val="0"/>
          <dgm:chPref val="0"/>
          <dgm:bulletEnabled val="1"/>
        </dgm:presLayoutVars>
      </dgm:prSet>
      <dgm:spPr/>
      <dgm:t>
        <a:bodyPr/>
        <a:lstStyle/>
        <a:p>
          <a:endParaRPr lang="en-US"/>
        </a:p>
      </dgm:t>
    </dgm:pt>
    <dgm:pt modelId="{A9C26DBB-A4F2-4BE5-A509-DDFEE656A2F1}" type="pres">
      <dgm:prSet presAssocID="{110FDA85-8883-445C-A4C6-8C61A749BCF0}" presName="quad2" presStyleLbl="node1" presStyleIdx="1" presStyleCnt="4">
        <dgm:presLayoutVars>
          <dgm:chMax val="0"/>
          <dgm:chPref val="0"/>
          <dgm:bulletEnabled val="1"/>
        </dgm:presLayoutVars>
      </dgm:prSet>
      <dgm:spPr/>
      <dgm:t>
        <a:bodyPr/>
        <a:lstStyle/>
        <a:p>
          <a:endParaRPr lang="en-US"/>
        </a:p>
      </dgm:t>
    </dgm:pt>
    <dgm:pt modelId="{3202BDDE-F50E-4F37-81CD-6AC6D6029376}" type="pres">
      <dgm:prSet presAssocID="{110FDA85-8883-445C-A4C6-8C61A749BCF0}" presName="quad3" presStyleLbl="node1" presStyleIdx="2" presStyleCnt="4">
        <dgm:presLayoutVars>
          <dgm:chMax val="0"/>
          <dgm:chPref val="0"/>
          <dgm:bulletEnabled val="1"/>
        </dgm:presLayoutVars>
      </dgm:prSet>
      <dgm:spPr/>
      <dgm:t>
        <a:bodyPr/>
        <a:lstStyle/>
        <a:p>
          <a:endParaRPr lang="en-US"/>
        </a:p>
      </dgm:t>
    </dgm:pt>
    <dgm:pt modelId="{29CFA286-0395-4C7D-B9DD-8E149F3F88A4}" type="pres">
      <dgm:prSet presAssocID="{110FDA85-8883-445C-A4C6-8C61A749BCF0}" presName="quad4" presStyleLbl="node1" presStyleIdx="3" presStyleCnt="4">
        <dgm:presLayoutVars>
          <dgm:chMax val="0"/>
          <dgm:chPref val="0"/>
          <dgm:bulletEnabled val="1"/>
        </dgm:presLayoutVars>
      </dgm:prSet>
      <dgm:spPr/>
      <dgm:t>
        <a:bodyPr/>
        <a:lstStyle/>
        <a:p>
          <a:endParaRPr lang="en-US"/>
        </a:p>
      </dgm:t>
    </dgm:pt>
  </dgm:ptLst>
  <dgm:cxnLst>
    <dgm:cxn modelId="{274AD0B3-983B-420B-A49E-EBB30EEE9203}" type="presOf" srcId="{BA5D9E7E-BB5E-47CE-B66F-72D358CE970F}" destId="{29CFA286-0395-4C7D-B9DD-8E149F3F88A4}" srcOrd="0" destOrd="0" presId="urn:microsoft.com/office/officeart/2005/8/layout/matrix3"/>
    <dgm:cxn modelId="{9B16D29C-BC32-4762-BF4D-1167C617E293}" type="presOf" srcId="{8093CBC9-371A-4585-80CA-7873FDDD661C}" destId="{3B047EDB-46DB-4FF7-9875-DBDBDAB1CB9C}" srcOrd="0" destOrd="0" presId="urn:microsoft.com/office/officeart/2005/8/layout/matrix3"/>
    <dgm:cxn modelId="{E3F30367-A8F7-44DB-A4C0-FACF2DE57A9D}" type="presOf" srcId="{110FDA85-8883-445C-A4C6-8C61A749BCF0}" destId="{63E1D39B-B602-48A6-AFDC-B539ABF5A1BF}" srcOrd="0" destOrd="0" presId="urn:microsoft.com/office/officeart/2005/8/layout/matrix3"/>
    <dgm:cxn modelId="{469E209C-5054-41C0-ABAC-912784F9A06B}" type="presOf" srcId="{1DE5A9C6-079F-4632-AE5F-B7709EB18390}" destId="{A9C26DBB-A4F2-4BE5-A509-DDFEE656A2F1}" srcOrd="0" destOrd="0" presId="urn:microsoft.com/office/officeart/2005/8/layout/matrix3"/>
    <dgm:cxn modelId="{1A98083D-A017-4143-8F64-5ABCABA187BC}" srcId="{110FDA85-8883-445C-A4C6-8C61A749BCF0}" destId="{5EF0B124-C8B4-49D4-90B3-352A14CA3DE0}" srcOrd="2" destOrd="0" parTransId="{C2B2140C-0634-43E2-A8F6-8E1FC6587211}" sibTransId="{2B7EC673-FEBF-4662-BB7A-3B4391F470DF}"/>
    <dgm:cxn modelId="{D1487017-2FAF-416E-AEE7-974B15E452FC}" srcId="{110FDA85-8883-445C-A4C6-8C61A749BCF0}" destId="{8093CBC9-371A-4585-80CA-7873FDDD661C}" srcOrd="0" destOrd="0" parTransId="{43D11FF0-4753-43F8-BC9B-6962F42BC117}" sibTransId="{4D87E231-A074-45A4-B689-5DD38AB6BE51}"/>
    <dgm:cxn modelId="{464B566D-71D7-494B-9BE4-A09B887E5728}" srcId="{110FDA85-8883-445C-A4C6-8C61A749BCF0}" destId="{1DE5A9C6-079F-4632-AE5F-B7709EB18390}" srcOrd="1" destOrd="0" parTransId="{9936DFFB-DEAE-494C-965F-FABE54ECCE3F}" sibTransId="{1B07281D-3757-49FF-8AD4-774468647EEA}"/>
    <dgm:cxn modelId="{311F3C6C-06A4-4F4D-BB87-34689FE5293D}" type="presOf" srcId="{5EF0B124-C8B4-49D4-90B3-352A14CA3DE0}" destId="{3202BDDE-F50E-4F37-81CD-6AC6D6029376}" srcOrd="0" destOrd="0" presId="urn:microsoft.com/office/officeart/2005/8/layout/matrix3"/>
    <dgm:cxn modelId="{103D46D6-A20C-4481-B6D8-796CA62A2A8C}" srcId="{110FDA85-8883-445C-A4C6-8C61A749BCF0}" destId="{BA5D9E7E-BB5E-47CE-B66F-72D358CE970F}" srcOrd="3" destOrd="0" parTransId="{8B8C4071-3C7F-4300-B131-8BD9562DE59B}" sibTransId="{866F51BE-62DB-4203-99F4-2868B8315BD8}"/>
    <dgm:cxn modelId="{8EFD61E7-F815-442E-9781-65B52382A18C}" type="presParOf" srcId="{63E1D39B-B602-48A6-AFDC-B539ABF5A1BF}" destId="{BC90706E-357D-42FB-BC93-7CA6F4F01CBD}" srcOrd="0" destOrd="0" presId="urn:microsoft.com/office/officeart/2005/8/layout/matrix3"/>
    <dgm:cxn modelId="{448A5393-8E51-4EEA-B502-ED5E0B013931}" type="presParOf" srcId="{63E1D39B-B602-48A6-AFDC-B539ABF5A1BF}" destId="{3B047EDB-46DB-4FF7-9875-DBDBDAB1CB9C}" srcOrd="1" destOrd="0" presId="urn:microsoft.com/office/officeart/2005/8/layout/matrix3"/>
    <dgm:cxn modelId="{44560DFC-CDDC-48A4-B34B-D64A64B00C8A}" type="presParOf" srcId="{63E1D39B-B602-48A6-AFDC-B539ABF5A1BF}" destId="{A9C26DBB-A4F2-4BE5-A509-DDFEE656A2F1}" srcOrd="2" destOrd="0" presId="urn:microsoft.com/office/officeart/2005/8/layout/matrix3"/>
    <dgm:cxn modelId="{DEBE2A4D-01F4-41ED-BFC2-33DC0F02D242}" type="presParOf" srcId="{63E1D39B-B602-48A6-AFDC-B539ABF5A1BF}" destId="{3202BDDE-F50E-4F37-81CD-6AC6D6029376}" srcOrd="3" destOrd="0" presId="urn:microsoft.com/office/officeart/2005/8/layout/matrix3"/>
    <dgm:cxn modelId="{493030A3-B28D-4A75-94C3-EC5681D4D9F3}" type="presParOf" srcId="{63E1D39B-B602-48A6-AFDC-B539ABF5A1BF}" destId="{29CFA286-0395-4C7D-B9DD-8E149F3F88A4}"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0596D1-2C42-0C4A-8197-B4FC07DCC295}"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082A2FDE-E1DE-AD49-A3AB-570E6CBBBD20}">
      <dgm:prSet phldrT="[Text]" custT="1"/>
      <dgm:spPr/>
      <dgm:t>
        <a:bodyPr/>
        <a:lstStyle/>
        <a:p>
          <a:r>
            <a:rPr lang="en-US" sz="1400" b="1" baseline="0" dirty="0">
              <a:solidFill>
                <a:schemeClr val="tx1"/>
              </a:solidFill>
              <a:latin typeface="Arial Black" panose="020B0A04020102020204" pitchFamily="34" charset="0"/>
            </a:rPr>
            <a:t>Pre-release </a:t>
          </a:r>
        </a:p>
        <a:p>
          <a:r>
            <a:rPr lang="en-US" sz="1400" baseline="0" dirty="0">
              <a:solidFill>
                <a:schemeClr val="tx1"/>
              </a:solidFill>
              <a:latin typeface="Arial Black" panose="020B0A04020102020204" pitchFamily="34" charset="0"/>
            </a:rPr>
            <a:t>On site in jail or prison </a:t>
          </a:r>
        </a:p>
        <a:p>
          <a:r>
            <a:rPr lang="en-US" sz="1400" baseline="0" dirty="0">
              <a:solidFill>
                <a:schemeClr val="tx1"/>
              </a:solidFill>
              <a:latin typeface="Arial Black" panose="020B0A04020102020204" pitchFamily="34" charset="0"/>
            </a:rPr>
            <a:t>Work with CBOs</a:t>
          </a:r>
        </a:p>
      </dgm:t>
    </dgm:pt>
    <dgm:pt modelId="{BF63D4E0-A7D2-7D46-95E3-D5B9A239A5A4}" type="parTrans" cxnId="{88DEB8E9-6AB4-2444-AE14-F8A70809BFBF}">
      <dgm:prSet/>
      <dgm:spPr/>
      <dgm:t>
        <a:bodyPr/>
        <a:lstStyle/>
        <a:p>
          <a:endParaRPr lang="en-US"/>
        </a:p>
      </dgm:t>
    </dgm:pt>
    <dgm:pt modelId="{BC4EBB05-9323-9346-B490-682290AB6DFA}" type="sibTrans" cxnId="{88DEB8E9-6AB4-2444-AE14-F8A70809BFBF}">
      <dgm:prSet/>
      <dgm:spPr/>
      <dgm:t>
        <a:bodyPr/>
        <a:lstStyle/>
        <a:p>
          <a:endParaRPr lang="en-US"/>
        </a:p>
      </dgm:t>
    </dgm:pt>
    <dgm:pt modelId="{FFD4C9BC-6CB2-7940-8145-FA260005BDF7}">
      <dgm:prSet phldrT="[Text]" custT="1"/>
      <dgm:spPr/>
      <dgm:t>
        <a:bodyPr/>
        <a:lstStyle/>
        <a:p>
          <a:r>
            <a:rPr lang="en-US" sz="1400" b="1" dirty="0">
              <a:latin typeface="Arial Black" panose="020B0A04020102020204" pitchFamily="34" charset="0"/>
            </a:rPr>
            <a:t>I</a:t>
          </a:r>
        </a:p>
        <a:p>
          <a:endParaRPr lang="en-US" sz="1400" b="1" dirty="0">
            <a:latin typeface="Arial Black" panose="020B0A04020102020204" pitchFamily="34" charset="0"/>
          </a:endParaRPr>
        </a:p>
        <a:p>
          <a:r>
            <a:rPr lang="en-US" sz="1400" b="1" dirty="0">
              <a:latin typeface="Arial Black" panose="020B0A04020102020204" pitchFamily="34" charset="0"/>
            </a:rPr>
            <a:t>Internally &amp; externally </a:t>
          </a:r>
          <a:r>
            <a:rPr lang="en-US" sz="1400" dirty="0">
              <a:latin typeface="Arial Black" panose="020B0A04020102020204" pitchFamily="34" charset="0"/>
            </a:rPr>
            <a:t>with CBOs, agencies, Parole and Probation </a:t>
          </a:r>
          <a:r>
            <a:rPr lang="en-US" sz="1400" b="1" dirty="0">
              <a:latin typeface="Arial Black" panose="020B0A04020102020204" pitchFamily="34" charset="0"/>
            </a:rPr>
            <a:t>Navigator</a:t>
          </a:r>
        </a:p>
        <a:p>
          <a:r>
            <a:rPr lang="en-US" sz="1400" b="1" dirty="0">
              <a:latin typeface="Arial Black" panose="020B0A04020102020204" pitchFamily="34" charset="0"/>
            </a:rPr>
            <a:t> </a:t>
          </a:r>
          <a:endParaRPr lang="en-US" sz="1400" dirty="0">
            <a:latin typeface="Arial Black" panose="020B0A04020102020204" pitchFamily="34" charset="0"/>
          </a:endParaRPr>
        </a:p>
      </dgm:t>
    </dgm:pt>
    <dgm:pt modelId="{2EDBE16A-382F-C14F-9F16-4FCBC3777A21}" type="parTrans" cxnId="{909376DB-AB05-7D44-9854-FCEB428393A0}">
      <dgm:prSet/>
      <dgm:spPr/>
      <dgm:t>
        <a:bodyPr/>
        <a:lstStyle/>
        <a:p>
          <a:endParaRPr lang="en-US"/>
        </a:p>
      </dgm:t>
    </dgm:pt>
    <dgm:pt modelId="{0B60790A-7A06-5A49-8D68-F04DF64DB100}" type="sibTrans" cxnId="{909376DB-AB05-7D44-9854-FCEB428393A0}">
      <dgm:prSet/>
      <dgm:spPr/>
      <dgm:t>
        <a:bodyPr/>
        <a:lstStyle/>
        <a:p>
          <a:endParaRPr lang="en-US"/>
        </a:p>
      </dgm:t>
    </dgm:pt>
    <dgm:pt modelId="{60251FC4-11FB-624B-B7B6-F490BD001343}">
      <dgm:prSet phldrT="[Text]" custT="1"/>
      <dgm:spPr/>
      <dgm:t>
        <a:bodyPr/>
        <a:lstStyle/>
        <a:p>
          <a:endParaRPr lang="en-US" sz="1600" b="1" dirty="0">
            <a:latin typeface="Arial Black" panose="020B0A04020102020204" pitchFamily="34" charset="0"/>
          </a:endParaRPr>
        </a:p>
        <a:p>
          <a:r>
            <a:rPr lang="en-US" sz="1600" b="1" dirty="0">
              <a:latin typeface="Arial Black" panose="020B0A04020102020204" pitchFamily="34" charset="0"/>
            </a:rPr>
            <a:t>Mentoring</a:t>
          </a:r>
        </a:p>
        <a:p>
          <a:r>
            <a:rPr lang="en-US" sz="1600" b="1" dirty="0">
              <a:latin typeface="Arial Black" panose="020B0A04020102020204" pitchFamily="34" charset="0"/>
            </a:rPr>
            <a:t>continuous support</a:t>
          </a:r>
        </a:p>
        <a:p>
          <a:r>
            <a:rPr lang="en-US" sz="1600" dirty="0">
              <a:latin typeface="Arial Black" panose="020B0A04020102020204" pitchFamily="34" charset="0"/>
            </a:rPr>
            <a:t>Ongoing guidance, transfer assistance </a:t>
          </a:r>
        </a:p>
      </dgm:t>
    </dgm:pt>
    <dgm:pt modelId="{24BB99F6-CE87-6442-BCDB-2A3661CCBBAF}" type="parTrans" cxnId="{40918DDB-8EE7-1041-862C-660B8551E87C}">
      <dgm:prSet/>
      <dgm:spPr/>
      <dgm:t>
        <a:bodyPr/>
        <a:lstStyle/>
        <a:p>
          <a:endParaRPr lang="en-US"/>
        </a:p>
      </dgm:t>
    </dgm:pt>
    <dgm:pt modelId="{BAB19467-748F-7A4E-81F3-048FD5AB3923}" type="sibTrans" cxnId="{40918DDB-8EE7-1041-862C-660B8551E87C}">
      <dgm:prSet/>
      <dgm:spPr/>
      <dgm:t>
        <a:bodyPr/>
        <a:lstStyle/>
        <a:p>
          <a:endParaRPr lang="en-US"/>
        </a:p>
      </dgm:t>
    </dgm:pt>
    <dgm:pt modelId="{70A27D0F-819D-1248-8134-E33B8E3CDB48}" type="pres">
      <dgm:prSet presAssocID="{120596D1-2C42-0C4A-8197-B4FC07DCC295}" presName="Name0" presStyleCnt="0">
        <dgm:presLayoutVars>
          <dgm:chPref val="3"/>
          <dgm:dir/>
          <dgm:animLvl val="lvl"/>
          <dgm:resizeHandles/>
        </dgm:presLayoutVars>
      </dgm:prSet>
      <dgm:spPr/>
      <dgm:t>
        <a:bodyPr/>
        <a:lstStyle/>
        <a:p>
          <a:endParaRPr lang="en-US"/>
        </a:p>
      </dgm:t>
    </dgm:pt>
    <dgm:pt modelId="{FB528BF2-CEE6-A143-8E93-8071883C0AA0}" type="pres">
      <dgm:prSet presAssocID="{082A2FDE-E1DE-AD49-A3AB-570E6CBBBD20}" presName="horFlow" presStyleCnt="0"/>
      <dgm:spPr/>
    </dgm:pt>
    <dgm:pt modelId="{42AA2A23-70F4-5C4D-A33D-90297DAC6CC0}" type="pres">
      <dgm:prSet presAssocID="{082A2FDE-E1DE-AD49-A3AB-570E6CBBBD20}" presName="bigChev" presStyleLbl="node1" presStyleIdx="0" presStyleCnt="1" custScaleX="210042" custScaleY="282277" custLinFactY="-58338" custLinFactNeighborX="-62782" custLinFactNeighborY="-100000"/>
      <dgm:spPr/>
      <dgm:t>
        <a:bodyPr/>
        <a:lstStyle/>
        <a:p>
          <a:endParaRPr lang="en-US"/>
        </a:p>
      </dgm:t>
    </dgm:pt>
    <dgm:pt modelId="{81A36669-61A3-8B45-A0AC-90C42C2A8304}" type="pres">
      <dgm:prSet presAssocID="{2EDBE16A-382F-C14F-9F16-4FCBC3777A21}" presName="parTrans" presStyleCnt="0"/>
      <dgm:spPr/>
    </dgm:pt>
    <dgm:pt modelId="{A7883177-810E-FB43-8007-69FD215A1162}" type="pres">
      <dgm:prSet presAssocID="{FFD4C9BC-6CB2-7940-8145-FA260005BDF7}" presName="node" presStyleLbl="alignAccFollowNode1" presStyleIdx="0" presStyleCnt="2" custScaleX="258749" custScaleY="356536" custLinFactY="-91310" custLinFactNeighborX="-49738" custLinFactNeighborY="-100000">
        <dgm:presLayoutVars>
          <dgm:bulletEnabled val="1"/>
        </dgm:presLayoutVars>
      </dgm:prSet>
      <dgm:spPr/>
      <dgm:t>
        <a:bodyPr/>
        <a:lstStyle/>
        <a:p>
          <a:endParaRPr lang="en-US"/>
        </a:p>
      </dgm:t>
    </dgm:pt>
    <dgm:pt modelId="{3D0AA86D-569E-5D4B-BB39-11E94E1E5595}" type="pres">
      <dgm:prSet presAssocID="{0B60790A-7A06-5A49-8D68-F04DF64DB100}" presName="sibTrans" presStyleCnt="0"/>
      <dgm:spPr/>
    </dgm:pt>
    <dgm:pt modelId="{D508C800-8A49-3242-9F78-CB6030D30479}" type="pres">
      <dgm:prSet presAssocID="{60251FC4-11FB-624B-B7B6-F490BD001343}" presName="node" presStyleLbl="alignAccFollowNode1" presStyleIdx="1" presStyleCnt="2" custScaleX="270066" custScaleY="375457" custLinFactY="-84447" custLinFactNeighborX="1915" custLinFactNeighborY="-100000">
        <dgm:presLayoutVars>
          <dgm:bulletEnabled val="1"/>
        </dgm:presLayoutVars>
      </dgm:prSet>
      <dgm:spPr/>
      <dgm:t>
        <a:bodyPr/>
        <a:lstStyle/>
        <a:p>
          <a:endParaRPr lang="en-US"/>
        </a:p>
      </dgm:t>
    </dgm:pt>
  </dgm:ptLst>
  <dgm:cxnLst>
    <dgm:cxn modelId="{EB261103-D88A-0A40-87F1-0807FDF9914C}" type="presOf" srcId="{082A2FDE-E1DE-AD49-A3AB-570E6CBBBD20}" destId="{42AA2A23-70F4-5C4D-A33D-90297DAC6CC0}" srcOrd="0" destOrd="0" presId="urn:microsoft.com/office/officeart/2005/8/layout/lProcess3"/>
    <dgm:cxn modelId="{909376DB-AB05-7D44-9854-FCEB428393A0}" srcId="{082A2FDE-E1DE-AD49-A3AB-570E6CBBBD20}" destId="{FFD4C9BC-6CB2-7940-8145-FA260005BDF7}" srcOrd="0" destOrd="0" parTransId="{2EDBE16A-382F-C14F-9F16-4FCBC3777A21}" sibTransId="{0B60790A-7A06-5A49-8D68-F04DF64DB100}"/>
    <dgm:cxn modelId="{02AF1E7C-0D5D-9747-BFDE-BE9F79927F17}" type="presOf" srcId="{60251FC4-11FB-624B-B7B6-F490BD001343}" destId="{D508C800-8A49-3242-9F78-CB6030D30479}" srcOrd="0" destOrd="0" presId="urn:microsoft.com/office/officeart/2005/8/layout/lProcess3"/>
    <dgm:cxn modelId="{40918DDB-8EE7-1041-862C-660B8551E87C}" srcId="{082A2FDE-E1DE-AD49-A3AB-570E6CBBBD20}" destId="{60251FC4-11FB-624B-B7B6-F490BD001343}" srcOrd="1" destOrd="0" parTransId="{24BB99F6-CE87-6442-BCDB-2A3661CCBBAF}" sibTransId="{BAB19467-748F-7A4E-81F3-048FD5AB3923}"/>
    <dgm:cxn modelId="{88DEB8E9-6AB4-2444-AE14-F8A70809BFBF}" srcId="{120596D1-2C42-0C4A-8197-B4FC07DCC295}" destId="{082A2FDE-E1DE-AD49-A3AB-570E6CBBBD20}" srcOrd="0" destOrd="0" parTransId="{BF63D4E0-A7D2-7D46-95E3-D5B9A239A5A4}" sibTransId="{BC4EBB05-9323-9346-B490-682290AB6DFA}"/>
    <dgm:cxn modelId="{397973C6-DE61-9B4A-8084-CBD7CEBBD497}" type="presOf" srcId="{FFD4C9BC-6CB2-7940-8145-FA260005BDF7}" destId="{A7883177-810E-FB43-8007-69FD215A1162}" srcOrd="0" destOrd="0" presId="urn:microsoft.com/office/officeart/2005/8/layout/lProcess3"/>
    <dgm:cxn modelId="{67069EE7-F8FD-AC4C-8BB5-5BABA1E9DAA8}" type="presOf" srcId="{120596D1-2C42-0C4A-8197-B4FC07DCC295}" destId="{70A27D0F-819D-1248-8134-E33B8E3CDB48}" srcOrd="0" destOrd="0" presId="urn:microsoft.com/office/officeart/2005/8/layout/lProcess3"/>
    <dgm:cxn modelId="{F89D4C7E-42AA-1141-B856-F29C83B1EC16}" type="presParOf" srcId="{70A27D0F-819D-1248-8134-E33B8E3CDB48}" destId="{FB528BF2-CEE6-A143-8E93-8071883C0AA0}" srcOrd="0" destOrd="0" presId="urn:microsoft.com/office/officeart/2005/8/layout/lProcess3"/>
    <dgm:cxn modelId="{03E2F47D-427D-224E-A011-A59160EBF821}" type="presParOf" srcId="{FB528BF2-CEE6-A143-8E93-8071883C0AA0}" destId="{42AA2A23-70F4-5C4D-A33D-90297DAC6CC0}" srcOrd="0" destOrd="0" presId="urn:microsoft.com/office/officeart/2005/8/layout/lProcess3"/>
    <dgm:cxn modelId="{0446F66E-0D65-214C-927C-87FBD38B5E11}" type="presParOf" srcId="{FB528BF2-CEE6-A143-8E93-8071883C0AA0}" destId="{81A36669-61A3-8B45-A0AC-90C42C2A8304}" srcOrd="1" destOrd="0" presId="urn:microsoft.com/office/officeart/2005/8/layout/lProcess3"/>
    <dgm:cxn modelId="{6A8769B1-9086-DE45-94B1-D204C172F438}" type="presParOf" srcId="{FB528BF2-CEE6-A143-8E93-8071883C0AA0}" destId="{A7883177-810E-FB43-8007-69FD215A1162}" srcOrd="2" destOrd="0" presId="urn:microsoft.com/office/officeart/2005/8/layout/lProcess3"/>
    <dgm:cxn modelId="{C8C288E8-9E9E-FF48-A5A4-5CB912F5A2DE}" type="presParOf" srcId="{FB528BF2-CEE6-A143-8E93-8071883C0AA0}" destId="{3D0AA86D-569E-5D4B-BB39-11E94E1E5595}" srcOrd="3" destOrd="0" presId="urn:microsoft.com/office/officeart/2005/8/layout/lProcess3"/>
    <dgm:cxn modelId="{C34F14C9-8ADF-904C-9850-FD99BFA2816F}" type="presParOf" srcId="{FB528BF2-CEE6-A143-8E93-8071883C0AA0}" destId="{D508C800-8A49-3242-9F78-CB6030D30479}"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DAA7BA-CFA1-4731-A187-791CE90E0CC0}"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B609D296-CD31-490A-8D6A-8FFC42B4BC1B}">
      <dgm:prSet custT="1"/>
      <dgm:spPr/>
      <dgm:t>
        <a:bodyPr/>
        <a:lstStyle/>
        <a:p>
          <a:r>
            <a:rPr lang="en-US" sz="2400" u="none" dirty="0">
              <a:latin typeface="Arial" panose="020B0604020202020204" pitchFamily="34" charset="0"/>
              <a:cs typeface="Arial" panose="020B0604020202020204" pitchFamily="34" charset="0"/>
            </a:rPr>
            <a:t>Build a sensitive culture in the classroom and college</a:t>
          </a:r>
        </a:p>
      </dgm:t>
    </dgm:pt>
    <dgm:pt modelId="{A27FCB9B-5DE1-4974-8064-1BEE74F90584}" type="parTrans" cxnId="{D23D422A-914D-46ED-B26E-7715F3D80E55}">
      <dgm:prSet/>
      <dgm:spPr/>
      <dgm:t>
        <a:bodyPr/>
        <a:lstStyle/>
        <a:p>
          <a:endParaRPr lang="en-US"/>
        </a:p>
      </dgm:t>
    </dgm:pt>
    <dgm:pt modelId="{14101F22-8B30-49F5-90E6-3DD39C96CC35}" type="sibTrans" cxnId="{D23D422A-914D-46ED-B26E-7715F3D80E55}">
      <dgm:prSet/>
      <dgm:spPr/>
      <dgm:t>
        <a:bodyPr/>
        <a:lstStyle/>
        <a:p>
          <a:endParaRPr lang="en-US"/>
        </a:p>
      </dgm:t>
    </dgm:pt>
    <dgm:pt modelId="{0FBB5B31-5229-42B5-935F-5877EB2F04C1}">
      <dgm:prSet/>
      <dgm:spPr/>
      <dgm:t>
        <a:bodyPr/>
        <a:lstStyle/>
        <a:p>
          <a:r>
            <a:rPr lang="en-US" dirty="0">
              <a:latin typeface="Arial" panose="020B0604020202020204" pitchFamily="34" charset="0"/>
              <a:cs typeface="Arial" panose="020B0604020202020204" pitchFamily="34" charset="0"/>
            </a:rPr>
            <a:t>Faculty &amp; staff professional development to raise awareness of the needs of students coming home</a:t>
          </a:r>
        </a:p>
      </dgm:t>
    </dgm:pt>
    <dgm:pt modelId="{9B9908E1-60F8-4F1C-B876-3CF33C5C7DC3}" type="parTrans" cxnId="{62B15C12-D168-4CD4-B7DB-2D683B7975F5}">
      <dgm:prSet/>
      <dgm:spPr/>
      <dgm:t>
        <a:bodyPr/>
        <a:lstStyle/>
        <a:p>
          <a:endParaRPr lang="en-US"/>
        </a:p>
      </dgm:t>
    </dgm:pt>
    <dgm:pt modelId="{7E300A7B-3E22-4D9F-B17C-FA9AAE81096F}" type="sibTrans" cxnId="{62B15C12-D168-4CD4-B7DB-2D683B7975F5}">
      <dgm:prSet/>
      <dgm:spPr/>
      <dgm:t>
        <a:bodyPr/>
        <a:lstStyle/>
        <a:p>
          <a:endParaRPr lang="en-US"/>
        </a:p>
      </dgm:t>
    </dgm:pt>
    <dgm:pt modelId="{4C8E5760-3243-4407-8615-A46612158BB4}" type="pres">
      <dgm:prSet presAssocID="{99DAA7BA-CFA1-4731-A187-791CE90E0CC0}" presName="hierChild1" presStyleCnt="0">
        <dgm:presLayoutVars>
          <dgm:chPref val="1"/>
          <dgm:dir/>
          <dgm:animOne val="branch"/>
          <dgm:animLvl val="lvl"/>
          <dgm:resizeHandles/>
        </dgm:presLayoutVars>
      </dgm:prSet>
      <dgm:spPr/>
      <dgm:t>
        <a:bodyPr/>
        <a:lstStyle/>
        <a:p>
          <a:endParaRPr lang="en-US"/>
        </a:p>
      </dgm:t>
    </dgm:pt>
    <dgm:pt modelId="{D8166FE5-F5A5-4A11-9457-F138A326ED0D}" type="pres">
      <dgm:prSet presAssocID="{B609D296-CD31-490A-8D6A-8FFC42B4BC1B}" presName="hierRoot1" presStyleCnt="0"/>
      <dgm:spPr/>
    </dgm:pt>
    <dgm:pt modelId="{8272DE52-DC5B-4B79-BDEE-BD8133239550}" type="pres">
      <dgm:prSet presAssocID="{B609D296-CD31-490A-8D6A-8FFC42B4BC1B}" presName="composite" presStyleCnt="0"/>
      <dgm:spPr/>
    </dgm:pt>
    <dgm:pt modelId="{524329E7-1E64-4D56-A2F4-6092A8BDDE67}" type="pres">
      <dgm:prSet presAssocID="{B609D296-CD31-490A-8D6A-8FFC42B4BC1B}" presName="background" presStyleLbl="node0" presStyleIdx="0" presStyleCnt="2"/>
      <dgm:spPr/>
    </dgm:pt>
    <dgm:pt modelId="{587F0FD1-D5B7-4AC7-831B-EC4648B41D37}" type="pres">
      <dgm:prSet presAssocID="{B609D296-CD31-490A-8D6A-8FFC42B4BC1B}" presName="text" presStyleLbl="fgAcc0" presStyleIdx="0" presStyleCnt="2">
        <dgm:presLayoutVars>
          <dgm:chPref val="3"/>
        </dgm:presLayoutVars>
      </dgm:prSet>
      <dgm:spPr/>
      <dgm:t>
        <a:bodyPr/>
        <a:lstStyle/>
        <a:p>
          <a:endParaRPr lang="en-US"/>
        </a:p>
      </dgm:t>
    </dgm:pt>
    <dgm:pt modelId="{FC71D3E6-8C89-4CAC-B9F8-A2DBEF013AEA}" type="pres">
      <dgm:prSet presAssocID="{B609D296-CD31-490A-8D6A-8FFC42B4BC1B}" presName="hierChild2" presStyleCnt="0"/>
      <dgm:spPr/>
    </dgm:pt>
    <dgm:pt modelId="{A6512436-714A-4E9C-BF22-2C4792BDF7C8}" type="pres">
      <dgm:prSet presAssocID="{0FBB5B31-5229-42B5-935F-5877EB2F04C1}" presName="hierRoot1" presStyleCnt="0"/>
      <dgm:spPr/>
    </dgm:pt>
    <dgm:pt modelId="{D163DB93-E5FD-4DDD-BA79-E7A3E1204F3B}" type="pres">
      <dgm:prSet presAssocID="{0FBB5B31-5229-42B5-935F-5877EB2F04C1}" presName="composite" presStyleCnt="0"/>
      <dgm:spPr/>
    </dgm:pt>
    <dgm:pt modelId="{7EB4B940-ABCF-4174-A8F0-246C9EB3E0A9}" type="pres">
      <dgm:prSet presAssocID="{0FBB5B31-5229-42B5-935F-5877EB2F04C1}" presName="background" presStyleLbl="node0" presStyleIdx="1" presStyleCnt="2"/>
      <dgm:spPr/>
    </dgm:pt>
    <dgm:pt modelId="{E8111A1B-9BFB-4C31-9420-337554FCA6B9}" type="pres">
      <dgm:prSet presAssocID="{0FBB5B31-5229-42B5-935F-5877EB2F04C1}" presName="text" presStyleLbl="fgAcc0" presStyleIdx="1" presStyleCnt="2">
        <dgm:presLayoutVars>
          <dgm:chPref val="3"/>
        </dgm:presLayoutVars>
      </dgm:prSet>
      <dgm:spPr/>
      <dgm:t>
        <a:bodyPr/>
        <a:lstStyle/>
        <a:p>
          <a:endParaRPr lang="en-US"/>
        </a:p>
      </dgm:t>
    </dgm:pt>
    <dgm:pt modelId="{FD177B8F-7184-4D4B-84D0-A4F1C58B46E7}" type="pres">
      <dgm:prSet presAssocID="{0FBB5B31-5229-42B5-935F-5877EB2F04C1}" presName="hierChild2" presStyleCnt="0"/>
      <dgm:spPr/>
    </dgm:pt>
  </dgm:ptLst>
  <dgm:cxnLst>
    <dgm:cxn modelId="{D23D422A-914D-46ED-B26E-7715F3D80E55}" srcId="{99DAA7BA-CFA1-4731-A187-791CE90E0CC0}" destId="{B609D296-CD31-490A-8D6A-8FFC42B4BC1B}" srcOrd="0" destOrd="0" parTransId="{A27FCB9B-5DE1-4974-8064-1BEE74F90584}" sibTransId="{14101F22-8B30-49F5-90E6-3DD39C96CC35}"/>
    <dgm:cxn modelId="{FB597367-B591-4C30-9828-02021421ABD4}" type="presOf" srcId="{0FBB5B31-5229-42B5-935F-5877EB2F04C1}" destId="{E8111A1B-9BFB-4C31-9420-337554FCA6B9}" srcOrd="0" destOrd="0" presId="urn:microsoft.com/office/officeart/2005/8/layout/hierarchy1"/>
    <dgm:cxn modelId="{8DD4CA2A-744E-47BA-B4A6-516D2B43B867}" type="presOf" srcId="{99DAA7BA-CFA1-4731-A187-791CE90E0CC0}" destId="{4C8E5760-3243-4407-8615-A46612158BB4}" srcOrd="0" destOrd="0" presId="urn:microsoft.com/office/officeart/2005/8/layout/hierarchy1"/>
    <dgm:cxn modelId="{47FF5C6B-351C-4241-AC36-EC858787DECC}" type="presOf" srcId="{B609D296-CD31-490A-8D6A-8FFC42B4BC1B}" destId="{587F0FD1-D5B7-4AC7-831B-EC4648B41D37}" srcOrd="0" destOrd="0" presId="urn:microsoft.com/office/officeart/2005/8/layout/hierarchy1"/>
    <dgm:cxn modelId="{62B15C12-D168-4CD4-B7DB-2D683B7975F5}" srcId="{99DAA7BA-CFA1-4731-A187-791CE90E0CC0}" destId="{0FBB5B31-5229-42B5-935F-5877EB2F04C1}" srcOrd="1" destOrd="0" parTransId="{9B9908E1-60F8-4F1C-B876-3CF33C5C7DC3}" sibTransId="{7E300A7B-3E22-4D9F-B17C-FA9AAE81096F}"/>
    <dgm:cxn modelId="{79701EED-D22A-4E31-BCBE-AEF4C35761D2}" type="presParOf" srcId="{4C8E5760-3243-4407-8615-A46612158BB4}" destId="{D8166FE5-F5A5-4A11-9457-F138A326ED0D}" srcOrd="0" destOrd="0" presId="urn:microsoft.com/office/officeart/2005/8/layout/hierarchy1"/>
    <dgm:cxn modelId="{4BB97022-0FD0-46C3-BA38-6D103993CF98}" type="presParOf" srcId="{D8166FE5-F5A5-4A11-9457-F138A326ED0D}" destId="{8272DE52-DC5B-4B79-BDEE-BD8133239550}" srcOrd="0" destOrd="0" presId="urn:microsoft.com/office/officeart/2005/8/layout/hierarchy1"/>
    <dgm:cxn modelId="{39012FF7-C107-4E44-8D68-CA5841E8E008}" type="presParOf" srcId="{8272DE52-DC5B-4B79-BDEE-BD8133239550}" destId="{524329E7-1E64-4D56-A2F4-6092A8BDDE67}" srcOrd="0" destOrd="0" presId="urn:microsoft.com/office/officeart/2005/8/layout/hierarchy1"/>
    <dgm:cxn modelId="{A2FB8897-047A-4CE2-91DB-DDD5CB81868B}" type="presParOf" srcId="{8272DE52-DC5B-4B79-BDEE-BD8133239550}" destId="{587F0FD1-D5B7-4AC7-831B-EC4648B41D37}" srcOrd="1" destOrd="0" presId="urn:microsoft.com/office/officeart/2005/8/layout/hierarchy1"/>
    <dgm:cxn modelId="{F95CADE6-74C5-4ED1-AF7C-E48274CBB591}" type="presParOf" srcId="{D8166FE5-F5A5-4A11-9457-F138A326ED0D}" destId="{FC71D3E6-8C89-4CAC-B9F8-A2DBEF013AEA}" srcOrd="1" destOrd="0" presId="urn:microsoft.com/office/officeart/2005/8/layout/hierarchy1"/>
    <dgm:cxn modelId="{E6FC3BA1-7E2E-47F9-AFC6-61DAB6753005}" type="presParOf" srcId="{4C8E5760-3243-4407-8615-A46612158BB4}" destId="{A6512436-714A-4E9C-BF22-2C4792BDF7C8}" srcOrd="1" destOrd="0" presId="urn:microsoft.com/office/officeart/2005/8/layout/hierarchy1"/>
    <dgm:cxn modelId="{F76EC308-B754-4918-BDDC-5F0A20B5E2D7}" type="presParOf" srcId="{A6512436-714A-4E9C-BF22-2C4792BDF7C8}" destId="{D163DB93-E5FD-4DDD-BA79-E7A3E1204F3B}" srcOrd="0" destOrd="0" presId="urn:microsoft.com/office/officeart/2005/8/layout/hierarchy1"/>
    <dgm:cxn modelId="{1B6E2D64-3A26-49F1-8C11-03A9923CAACA}" type="presParOf" srcId="{D163DB93-E5FD-4DDD-BA79-E7A3E1204F3B}" destId="{7EB4B940-ABCF-4174-A8F0-246C9EB3E0A9}" srcOrd="0" destOrd="0" presId="urn:microsoft.com/office/officeart/2005/8/layout/hierarchy1"/>
    <dgm:cxn modelId="{B96922BA-5CD2-475E-AE79-A09825F83A53}" type="presParOf" srcId="{D163DB93-E5FD-4DDD-BA79-E7A3E1204F3B}" destId="{E8111A1B-9BFB-4C31-9420-337554FCA6B9}" srcOrd="1" destOrd="0" presId="urn:microsoft.com/office/officeart/2005/8/layout/hierarchy1"/>
    <dgm:cxn modelId="{C8C44FB8-AA09-40CF-8EEA-74F129AEA0F0}" type="presParOf" srcId="{A6512436-714A-4E9C-BF22-2C4792BDF7C8}" destId="{FD177B8F-7184-4D4B-84D0-A4F1C58B46E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C633CE-0ADC-4EED-A211-8F445E474140}"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032BAA36-AD10-43A0-B969-0B6DC9368FC2}">
      <dgm:prSet custT="1"/>
      <dgm:spPr/>
      <dgm:t>
        <a:bodyPr/>
        <a:lstStyle/>
        <a:p>
          <a:r>
            <a:rPr lang="en-US" sz="1800" u="none" dirty="0">
              <a:latin typeface="Arial" panose="020B0604020202020204" pitchFamily="34" charset="0"/>
              <a:cs typeface="Arial" panose="020B0604020202020204" pitchFamily="34" charset="0"/>
            </a:rPr>
            <a:t>Support Success</a:t>
          </a:r>
        </a:p>
      </dgm:t>
    </dgm:pt>
    <dgm:pt modelId="{49AD01B4-A03B-4E53-B18E-E9EC74BE28F8}" type="parTrans" cxnId="{8A3806CA-C303-4146-ABC9-6086FD61AF9C}">
      <dgm:prSet/>
      <dgm:spPr/>
      <dgm:t>
        <a:bodyPr/>
        <a:lstStyle/>
        <a:p>
          <a:endParaRPr lang="en-US"/>
        </a:p>
      </dgm:t>
    </dgm:pt>
    <dgm:pt modelId="{128937AB-D40C-4FA7-BFD6-B2A07A523CFD}" type="sibTrans" cxnId="{8A3806CA-C303-4146-ABC9-6086FD61AF9C}">
      <dgm:prSet/>
      <dgm:spPr/>
      <dgm:t>
        <a:bodyPr/>
        <a:lstStyle/>
        <a:p>
          <a:endParaRPr lang="en-US"/>
        </a:p>
      </dgm:t>
    </dgm:pt>
    <dgm:pt modelId="{4C7090B4-DD26-49FD-930C-D70AE301C02E}">
      <dgm:prSet custT="1"/>
      <dgm:spPr/>
      <dgm:t>
        <a:bodyPr/>
        <a:lstStyle/>
        <a:p>
          <a:r>
            <a:rPr lang="en-US" sz="1800" dirty="0">
              <a:latin typeface="Arial" panose="020B0604020202020204" pitchFamily="34" charset="0"/>
              <a:cs typeface="Arial" panose="020B0604020202020204" pitchFamily="34" charset="0"/>
            </a:rPr>
            <a:t>Create re-entry services for credit and non-credit </a:t>
          </a:r>
          <a:r>
            <a:rPr lang="en-US" sz="1800">
              <a:latin typeface="Arial" panose="020B0604020202020204" pitchFamily="34" charset="0"/>
              <a:cs typeface="Arial" panose="020B0604020202020204" pitchFamily="34" charset="0"/>
            </a:rPr>
            <a:t>students </a:t>
          </a:r>
          <a:endParaRPr lang="en-US" sz="1800" dirty="0">
            <a:latin typeface="Arial" panose="020B0604020202020204" pitchFamily="34" charset="0"/>
            <a:cs typeface="Arial" panose="020B0604020202020204" pitchFamily="34" charset="0"/>
          </a:endParaRPr>
        </a:p>
      </dgm:t>
    </dgm:pt>
    <dgm:pt modelId="{389F3932-833A-44EB-8EE3-C4A0815CDB26}" type="parTrans" cxnId="{3B7771C6-DAAB-412E-9A18-89640A6B2BE7}">
      <dgm:prSet/>
      <dgm:spPr/>
      <dgm:t>
        <a:bodyPr/>
        <a:lstStyle/>
        <a:p>
          <a:endParaRPr lang="en-US"/>
        </a:p>
      </dgm:t>
    </dgm:pt>
    <dgm:pt modelId="{F1F02872-47BE-4C8B-9429-FAEBCAE7E195}" type="sibTrans" cxnId="{3B7771C6-DAAB-412E-9A18-89640A6B2BE7}">
      <dgm:prSet/>
      <dgm:spPr/>
      <dgm:t>
        <a:bodyPr/>
        <a:lstStyle/>
        <a:p>
          <a:endParaRPr lang="en-US"/>
        </a:p>
      </dgm:t>
    </dgm:pt>
    <dgm:pt modelId="{61AAD9E3-0122-4957-9532-8D1EF7B3E2BC}">
      <dgm:prSet custT="1"/>
      <dgm:spPr/>
      <dgm:t>
        <a:bodyPr/>
        <a:lstStyle/>
        <a:p>
          <a:r>
            <a:rPr lang="en-US" sz="1800" dirty="0">
              <a:latin typeface="Arial" panose="020B0604020202020204" pitchFamily="34" charset="0"/>
              <a:cs typeface="Arial" panose="020B0604020202020204" pitchFamily="34" charset="0"/>
            </a:rPr>
            <a:t>College-wide “Navigator” to act as liaison with partners and internal connector</a:t>
          </a:r>
        </a:p>
      </dgm:t>
    </dgm:pt>
    <dgm:pt modelId="{B4FE2CE6-3B43-4BE8-A00E-BC5336ED2348}" type="parTrans" cxnId="{7785752D-FFE7-450A-BFA8-370BD51C2B17}">
      <dgm:prSet/>
      <dgm:spPr/>
      <dgm:t>
        <a:bodyPr/>
        <a:lstStyle/>
        <a:p>
          <a:endParaRPr lang="en-US"/>
        </a:p>
      </dgm:t>
    </dgm:pt>
    <dgm:pt modelId="{880D0985-F7C1-4553-B4F3-8B6A87E44AC4}" type="sibTrans" cxnId="{7785752D-FFE7-450A-BFA8-370BD51C2B17}">
      <dgm:prSet/>
      <dgm:spPr/>
      <dgm:t>
        <a:bodyPr/>
        <a:lstStyle/>
        <a:p>
          <a:endParaRPr lang="en-US"/>
        </a:p>
      </dgm:t>
    </dgm:pt>
    <dgm:pt modelId="{8F24CB8C-D390-42CA-B57B-914061732ADF}" type="pres">
      <dgm:prSet presAssocID="{C6C633CE-0ADC-4EED-A211-8F445E474140}" presName="hierChild1" presStyleCnt="0">
        <dgm:presLayoutVars>
          <dgm:chPref val="1"/>
          <dgm:dir/>
          <dgm:animOne val="branch"/>
          <dgm:animLvl val="lvl"/>
          <dgm:resizeHandles/>
        </dgm:presLayoutVars>
      </dgm:prSet>
      <dgm:spPr/>
      <dgm:t>
        <a:bodyPr/>
        <a:lstStyle/>
        <a:p>
          <a:endParaRPr lang="en-US"/>
        </a:p>
      </dgm:t>
    </dgm:pt>
    <dgm:pt modelId="{CDE3C4C3-F9D3-4AEC-9BFB-8822330C07B6}" type="pres">
      <dgm:prSet presAssocID="{032BAA36-AD10-43A0-B969-0B6DC9368FC2}" presName="hierRoot1" presStyleCnt="0"/>
      <dgm:spPr/>
    </dgm:pt>
    <dgm:pt modelId="{535DE9EE-B0D8-42D3-B8A2-6B00C7E18066}" type="pres">
      <dgm:prSet presAssocID="{032BAA36-AD10-43A0-B969-0B6DC9368FC2}" presName="composite" presStyleCnt="0"/>
      <dgm:spPr/>
    </dgm:pt>
    <dgm:pt modelId="{62E0E804-9817-436F-8E6B-1A8D1F151715}" type="pres">
      <dgm:prSet presAssocID="{032BAA36-AD10-43A0-B969-0B6DC9368FC2}" presName="background" presStyleLbl="node0" presStyleIdx="0" presStyleCnt="3"/>
      <dgm:spPr/>
    </dgm:pt>
    <dgm:pt modelId="{82281785-2D19-4340-9593-2311D15A8167}" type="pres">
      <dgm:prSet presAssocID="{032BAA36-AD10-43A0-B969-0B6DC9368FC2}" presName="text" presStyleLbl="fgAcc0" presStyleIdx="0" presStyleCnt="3" custScaleY="119563">
        <dgm:presLayoutVars>
          <dgm:chPref val="3"/>
        </dgm:presLayoutVars>
      </dgm:prSet>
      <dgm:spPr/>
      <dgm:t>
        <a:bodyPr/>
        <a:lstStyle/>
        <a:p>
          <a:endParaRPr lang="en-US"/>
        </a:p>
      </dgm:t>
    </dgm:pt>
    <dgm:pt modelId="{0357F094-A525-486F-BC47-94280F23217F}" type="pres">
      <dgm:prSet presAssocID="{032BAA36-AD10-43A0-B969-0B6DC9368FC2}" presName="hierChild2" presStyleCnt="0"/>
      <dgm:spPr/>
    </dgm:pt>
    <dgm:pt modelId="{68319189-ED20-465B-8645-2BE1BEC56064}" type="pres">
      <dgm:prSet presAssocID="{4C7090B4-DD26-49FD-930C-D70AE301C02E}" presName="hierRoot1" presStyleCnt="0"/>
      <dgm:spPr/>
    </dgm:pt>
    <dgm:pt modelId="{EEBB363E-69EE-4862-BB55-1D68EF86A49A}" type="pres">
      <dgm:prSet presAssocID="{4C7090B4-DD26-49FD-930C-D70AE301C02E}" presName="composite" presStyleCnt="0"/>
      <dgm:spPr/>
    </dgm:pt>
    <dgm:pt modelId="{DA142865-9293-4FBB-94EE-12FFC48FA81B}" type="pres">
      <dgm:prSet presAssocID="{4C7090B4-DD26-49FD-930C-D70AE301C02E}" presName="background" presStyleLbl="node0" presStyleIdx="1" presStyleCnt="3"/>
      <dgm:spPr/>
    </dgm:pt>
    <dgm:pt modelId="{90859C73-06D8-42D2-A27B-E98AC4DB539A}" type="pres">
      <dgm:prSet presAssocID="{4C7090B4-DD26-49FD-930C-D70AE301C02E}" presName="text" presStyleLbl="fgAcc0" presStyleIdx="1" presStyleCnt="3" custScaleY="123535">
        <dgm:presLayoutVars>
          <dgm:chPref val="3"/>
        </dgm:presLayoutVars>
      </dgm:prSet>
      <dgm:spPr/>
      <dgm:t>
        <a:bodyPr/>
        <a:lstStyle/>
        <a:p>
          <a:endParaRPr lang="en-US"/>
        </a:p>
      </dgm:t>
    </dgm:pt>
    <dgm:pt modelId="{02504F11-01E7-41AD-835B-9CFC54DC955F}" type="pres">
      <dgm:prSet presAssocID="{4C7090B4-DD26-49FD-930C-D70AE301C02E}" presName="hierChild2" presStyleCnt="0"/>
      <dgm:spPr/>
    </dgm:pt>
    <dgm:pt modelId="{E34CF061-CCF6-4D62-9777-965C96E0ED97}" type="pres">
      <dgm:prSet presAssocID="{61AAD9E3-0122-4957-9532-8D1EF7B3E2BC}" presName="hierRoot1" presStyleCnt="0"/>
      <dgm:spPr/>
    </dgm:pt>
    <dgm:pt modelId="{8A69AC05-5A3E-48EF-BC56-9797EC652A4D}" type="pres">
      <dgm:prSet presAssocID="{61AAD9E3-0122-4957-9532-8D1EF7B3E2BC}" presName="composite" presStyleCnt="0"/>
      <dgm:spPr/>
    </dgm:pt>
    <dgm:pt modelId="{E8F52066-D220-4680-916F-0D3FC09CA7C3}" type="pres">
      <dgm:prSet presAssocID="{61AAD9E3-0122-4957-9532-8D1EF7B3E2BC}" presName="background" presStyleLbl="node0" presStyleIdx="2" presStyleCnt="3"/>
      <dgm:spPr/>
    </dgm:pt>
    <dgm:pt modelId="{41B062C9-3081-4500-8B86-B91882A4A878}" type="pres">
      <dgm:prSet presAssocID="{61AAD9E3-0122-4957-9532-8D1EF7B3E2BC}" presName="text" presStyleLbl="fgAcc0" presStyleIdx="2" presStyleCnt="3" custScaleY="123535" custLinFactNeighborX="66" custLinFactNeighborY="-980">
        <dgm:presLayoutVars>
          <dgm:chPref val="3"/>
        </dgm:presLayoutVars>
      </dgm:prSet>
      <dgm:spPr/>
      <dgm:t>
        <a:bodyPr/>
        <a:lstStyle/>
        <a:p>
          <a:endParaRPr lang="en-US"/>
        </a:p>
      </dgm:t>
    </dgm:pt>
    <dgm:pt modelId="{5B490DE7-FA68-42FC-9B2E-A701F1A640CC}" type="pres">
      <dgm:prSet presAssocID="{61AAD9E3-0122-4957-9532-8D1EF7B3E2BC}" presName="hierChild2" presStyleCnt="0"/>
      <dgm:spPr/>
    </dgm:pt>
  </dgm:ptLst>
  <dgm:cxnLst>
    <dgm:cxn modelId="{B0C4EC18-3344-4D79-8A00-13B7E0B3BF52}" type="presOf" srcId="{4C7090B4-DD26-49FD-930C-D70AE301C02E}" destId="{90859C73-06D8-42D2-A27B-E98AC4DB539A}" srcOrd="0" destOrd="0" presId="urn:microsoft.com/office/officeart/2005/8/layout/hierarchy1"/>
    <dgm:cxn modelId="{B6C7F984-3AA6-497D-97D6-30DA538C2865}" type="presOf" srcId="{C6C633CE-0ADC-4EED-A211-8F445E474140}" destId="{8F24CB8C-D390-42CA-B57B-914061732ADF}" srcOrd="0" destOrd="0" presId="urn:microsoft.com/office/officeart/2005/8/layout/hierarchy1"/>
    <dgm:cxn modelId="{7BCF5F14-01AA-410E-B006-B0031696C142}" type="presOf" srcId="{61AAD9E3-0122-4957-9532-8D1EF7B3E2BC}" destId="{41B062C9-3081-4500-8B86-B91882A4A878}" srcOrd="0" destOrd="0" presId="urn:microsoft.com/office/officeart/2005/8/layout/hierarchy1"/>
    <dgm:cxn modelId="{3B7771C6-DAAB-412E-9A18-89640A6B2BE7}" srcId="{C6C633CE-0ADC-4EED-A211-8F445E474140}" destId="{4C7090B4-DD26-49FD-930C-D70AE301C02E}" srcOrd="1" destOrd="0" parTransId="{389F3932-833A-44EB-8EE3-C4A0815CDB26}" sibTransId="{F1F02872-47BE-4C8B-9429-FAEBCAE7E195}"/>
    <dgm:cxn modelId="{7785752D-FFE7-450A-BFA8-370BD51C2B17}" srcId="{C6C633CE-0ADC-4EED-A211-8F445E474140}" destId="{61AAD9E3-0122-4957-9532-8D1EF7B3E2BC}" srcOrd="2" destOrd="0" parTransId="{B4FE2CE6-3B43-4BE8-A00E-BC5336ED2348}" sibTransId="{880D0985-F7C1-4553-B4F3-8B6A87E44AC4}"/>
    <dgm:cxn modelId="{8A3806CA-C303-4146-ABC9-6086FD61AF9C}" srcId="{C6C633CE-0ADC-4EED-A211-8F445E474140}" destId="{032BAA36-AD10-43A0-B969-0B6DC9368FC2}" srcOrd="0" destOrd="0" parTransId="{49AD01B4-A03B-4E53-B18E-E9EC74BE28F8}" sibTransId="{128937AB-D40C-4FA7-BFD6-B2A07A523CFD}"/>
    <dgm:cxn modelId="{7744C427-58E8-404D-B939-8629C5DB2887}" type="presOf" srcId="{032BAA36-AD10-43A0-B969-0B6DC9368FC2}" destId="{82281785-2D19-4340-9593-2311D15A8167}" srcOrd="0" destOrd="0" presId="urn:microsoft.com/office/officeart/2005/8/layout/hierarchy1"/>
    <dgm:cxn modelId="{4FCDC95F-F158-494A-B728-D57ADFAF81E0}" type="presParOf" srcId="{8F24CB8C-D390-42CA-B57B-914061732ADF}" destId="{CDE3C4C3-F9D3-4AEC-9BFB-8822330C07B6}" srcOrd="0" destOrd="0" presId="urn:microsoft.com/office/officeart/2005/8/layout/hierarchy1"/>
    <dgm:cxn modelId="{D19C4234-10CB-4AF9-ADC3-4B12C201E199}" type="presParOf" srcId="{CDE3C4C3-F9D3-4AEC-9BFB-8822330C07B6}" destId="{535DE9EE-B0D8-42D3-B8A2-6B00C7E18066}" srcOrd="0" destOrd="0" presId="urn:microsoft.com/office/officeart/2005/8/layout/hierarchy1"/>
    <dgm:cxn modelId="{D662EB7D-FE3A-4433-8D8E-E386CE21ACFD}" type="presParOf" srcId="{535DE9EE-B0D8-42D3-B8A2-6B00C7E18066}" destId="{62E0E804-9817-436F-8E6B-1A8D1F151715}" srcOrd="0" destOrd="0" presId="urn:microsoft.com/office/officeart/2005/8/layout/hierarchy1"/>
    <dgm:cxn modelId="{EB99BD20-2102-42A4-9D4D-610DEE6818D1}" type="presParOf" srcId="{535DE9EE-B0D8-42D3-B8A2-6B00C7E18066}" destId="{82281785-2D19-4340-9593-2311D15A8167}" srcOrd="1" destOrd="0" presId="urn:microsoft.com/office/officeart/2005/8/layout/hierarchy1"/>
    <dgm:cxn modelId="{E9AA9ECF-22EF-435A-A967-5E33C6E10A05}" type="presParOf" srcId="{CDE3C4C3-F9D3-4AEC-9BFB-8822330C07B6}" destId="{0357F094-A525-486F-BC47-94280F23217F}" srcOrd="1" destOrd="0" presId="urn:microsoft.com/office/officeart/2005/8/layout/hierarchy1"/>
    <dgm:cxn modelId="{7B76BFF6-0B67-4019-8602-2934203F3EA0}" type="presParOf" srcId="{8F24CB8C-D390-42CA-B57B-914061732ADF}" destId="{68319189-ED20-465B-8645-2BE1BEC56064}" srcOrd="1" destOrd="0" presId="urn:microsoft.com/office/officeart/2005/8/layout/hierarchy1"/>
    <dgm:cxn modelId="{2649DC9F-9B42-4D65-B172-EE114D9EE663}" type="presParOf" srcId="{68319189-ED20-465B-8645-2BE1BEC56064}" destId="{EEBB363E-69EE-4862-BB55-1D68EF86A49A}" srcOrd="0" destOrd="0" presId="urn:microsoft.com/office/officeart/2005/8/layout/hierarchy1"/>
    <dgm:cxn modelId="{78B517E5-A973-441B-B031-105457292425}" type="presParOf" srcId="{EEBB363E-69EE-4862-BB55-1D68EF86A49A}" destId="{DA142865-9293-4FBB-94EE-12FFC48FA81B}" srcOrd="0" destOrd="0" presId="urn:microsoft.com/office/officeart/2005/8/layout/hierarchy1"/>
    <dgm:cxn modelId="{CF18362A-75BB-4AAD-AD93-6A72161DB7DB}" type="presParOf" srcId="{EEBB363E-69EE-4862-BB55-1D68EF86A49A}" destId="{90859C73-06D8-42D2-A27B-E98AC4DB539A}" srcOrd="1" destOrd="0" presId="urn:microsoft.com/office/officeart/2005/8/layout/hierarchy1"/>
    <dgm:cxn modelId="{A099D6C1-209C-4BC4-A6C0-4AE7AF04CC31}" type="presParOf" srcId="{68319189-ED20-465B-8645-2BE1BEC56064}" destId="{02504F11-01E7-41AD-835B-9CFC54DC955F}" srcOrd="1" destOrd="0" presId="urn:microsoft.com/office/officeart/2005/8/layout/hierarchy1"/>
    <dgm:cxn modelId="{33B1808F-688A-43D3-8242-782C2947D394}" type="presParOf" srcId="{8F24CB8C-D390-42CA-B57B-914061732ADF}" destId="{E34CF061-CCF6-4D62-9777-965C96E0ED97}" srcOrd="2" destOrd="0" presId="urn:microsoft.com/office/officeart/2005/8/layout/hierarchy1"/>
    <dgm:cxn modelId="{E6F8A5D1-00D9-409A-BE3C-4426E15EC4C6}" type="presParOf" srcId="{E34CF061-CCF6-4D62-9777-965C96E0ED97}" destId="{8A69AC05-5A3E-48EF-BC56-9797EC652A4D}" srcOrd="0" destOrd="0" presId="urn:microsoft.com/office/officeart/2005/8/layout/hierarchy1"/>
    <dgm:cxn modelId="{70C07609-95FE-4C5E-A325-27C98E4073AA}" type="presParOf" srcId="{8A69AC05-5A3E-48EF-BC56-9797EC652A4D}" destId="{E8F52066-D220-4680-916F-0D3FC09CA7C3}" srcOrd="0" destOrd="0" presId="urn:microsoft.com/office/officeart/2005/8/layout/hierarchy1"/>
    <dgm:cxn modelId="{92D5D717-8216-4681-8446-B7A75B8B81CD}" type="presParOf" srcId="{8A69AC05-5A3E-48EF-BC56-9797EC652A4D}" destId="{41B062C9-3081-4500-8B86-B91882A4A878}" srcOrd="1" destOrd="0" presId="urn:microsoft.com/office/officeart/2005/8/layout/hierarchy1"/>
    <dgm:cxn modelId="{F7F643D1-E6B1-49F0-9D3C-355CAA1568E2}" type="presParOf" srcId="{E34CF061-CCF6-4D62-9777-965C96E0ED97}" destId="{5B490DE7-FA68-42FC-9B2E-A701F1A640C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D4381EE-C232-467D-A056-B72C773114C0}"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US"/>
        </a:p>
      </dgm:t>
    </dgm:pt>
    <dgm:pt modelId="{EC47F80A-7FC9-441A-880A-0F8A2CE53F7F}">
      <dgm:prSet/>
      <dgm:spPr/>
      <dgm:t>
        <a:bodyPr/>
        <a:lstStyle/>
        <a:p>
          <a:r>
            <a:rPr lang="en-US" u="none" dirty="0"/>
            <a:t>Reach out to the community</a:t>
          </a:r>
        </a:p>
      </dgm:t>
    </dgm:pt>
    <dgm:pt modelId="{CB017DFA-8084-4032-9AE8-3DDA4B962790}" type="parTrans" cxnId="{16ADAEB3-6A47-4FE9-B0F1-7A049F0F26FE}">
      <dgm:prSet/>
      <dgm:spPr/>
      <dgm:t>
        <a:bodyPr/>
        <a:lstStyle/>
        <a:p>
          <a:endParaRPr lang="en-US"/>
        </a:p>
      </dgm:t>
    </dgm:pt>
    <dgm:pt modelId="{55E1EDD0-7946-4DCE-A630-3FB37025D973}" type="sibTrans" cxnId="{16ADAEB3-6A47-4FE9-B0F1-7A049F0F26FE}">
      <dgm:prSet/>
      <dgm:spPr/>
      <dgm:t>
        <a:bodyPr/>
        <a:lstStyle/>
        <a:p>
          <a:endParaRPr lang="en-US"/>
        </a:p>
      </dgm:t>
    </dgm:pt>
    <dgm:pt modelId="{D2E7D6B8-DB56-48E5-AD92-ED8EE462FF1F}">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Institute regular meetings and conferences with CBOs </a:t>
          </a:r>
        </a:p>
        <a:p>
          <a:pPr defTabSz="844550">
            <a:lnSpc>
              <a:spcPct val="90000"/>
            </a:lnSpc>
            <a:spcBef>
              <a:spcPct val="0"/>
            </a:spcBef>
            <a:spcAft>
              <a:spcPct val="35000"/>
            </a:spcAft>
          </a:pPr>
          <a:endParaRPr lang="en-US" dirty="0"/>
        </a:p>
      </dgm:t>
    </dgm:pt>
    <dgm:pt modelId="{6CAE14D3-E0F3-4465-9A84-84190FBC9600}" type="parTrans" cxnId="{5656E74F-1CCC-4CE4-9E0C-6F48FADB1397}">
      <dgm:prSet/>
      <dgm:spPr/>
      <dgm:t>
        <a:bodyPr/>
        <a:lstStyle/>
        <a:p>
          <a:endParaRPr lang="en-US"/>
        </a:p>
      </dgm:t>
    </dgm:pt>
    <dgm:pt modelId="{45A2E755-CEBF-42E2-86AC-A1BE133EC56B}" type="sibTrans" cxnId="{5656E74F-1CCC-4CE4-9E0C-6F48FADB1397}">
      <dgm:prSet/>
      <dgm:spPr/>
      <dgm:t>
        <a:bodyPr/>
        <a:lstStyle/>
        <a:p>
          <a:endParaRPr lang="en-US"/>
        </a:p>
      </dgm:t>
    </dgm:pt>
    <dgm:pt modelId="{8A5BB1D4-8054-4B88-819A-DD841F6E71CD}">
      <dgm:prSet/>
      <dgm:spPr/>
      <dgm:t>
        <a:bodyPr/>
        <a:lstStyle/>
        <a:p>
          <a:r>
            <a:rPr lang="en-US" dirty="0"/>
            <a:t>Create stronger partnerships with elected officials/policy makers/businesses</a:t>
          </a:r>
        </a:p>
      </dgm:t>
    </dgm:pt>
    <dgm:pt modelId="{4855E842-6D79-432F-A76A-16BB59E733F3}" type="parTrans" cxnId="{E6EC0EC1-C30F-4D00-B125-2C7A18A69A6F}">
      <dgm:prSet/>
      <dgm:spPr/>
      <dgm:t>
        <a:bodyPr/>
        <a:lstStyle/>
        <a:p>
          <a:endParaRPr lang="en-US"/>
        </a:p>
      </dgm:t>
    </dgm:pt>
    <dgm:pt modelId="{4D2EA0DF-4A11-4525-BF15-B14AE275C86C}" type="sibTrans" cxnId="{E6EC0EC1-C30F-4D00-B125-2C7A18A69A6F}">
      <dgm:prSet/>
      <dgm:spPr/>
      <dgm:t>
        <a:bodyPr/>
        <a:lstStyle/>
        <a:p>
          <a:endParaRPr lang="en-US"/>
        </a:p>
      </dgm:t>
    </dgm:pt>
    <dgm:pt modelId="{014E3A68-F0B6-41B6-A68E-7B7E9DC3F6C8}">
      <dgm:prSet/>
      <dgm:spPr/>
      <dgm:t>
        <a:bodyPr/>
        <a:lstStyle/>
        <a:p>
          <a:r>
            <a:rPr lang="en-US"/>
            <a:t>Reach out to local education leaders and institutions, SUNY community colleges and prisons upstate</a:t>
          </a:r>
        </a:p>
      </dgm:t>
    </dgm:pt>
    <dgm:pt modelId="{6CCF5355-9019-408B-8E2C-EE2B0B9DFD07}" type="parTrans" cxnId="{C0BE035F-32B6-4D05-BDF8-7483468B5AC1}">
      <dgm:prSet/>
      <dgm:spPr/>
      <dgm:t>
        <a:bodyPr/>
        <a:lstStyle/>
        <a:p>
          <a:endParaRPr lang="en-US"/>
        </a:p>
      </dgm:t>
    </dgm:pt>
    <dgm:pt modelId="{B15825A4-A69B-4DB3-BFEC-31FD4C4244C5}" type="sibTrans" cxnId="{C0BE035F-32B6-4D05-BDF8-7483468B5AC1}">
      <dgm:prSet/>
      <dgm:spPr/>
      <dgm:t>
        <a:bodyPr/>
        <a:lstStyle/>
        <a:p>
          <a:endParaRPr lang="en-US"/>
        </a:p>
      </dgm:t>
    </dgm:pt>
    <dgm:pt modelId="{9643806B-3CE7-4D97-8B98-FC328A78D033}" type="pres">
      <dgm:prSet presAssocID="{AD4381EE-C232-467D-A056-B72C773114C0}" presName="diagram" presStyleCnt="0">
        <dgm:presLayoutVars>
          <dgm:dir/>
          <dgm:resizeHandles val="exact"/>
        </dgm:presLayoutVars>
      </dgm:prSet>
      <dgm:spPr/>
      <dgm:t>
        <a:bodyPr/>
        <a:lstStyle/>
        <a:p>
          <a:endParaRPr lang="en-US"/>
        </a:p>
      </dgm:t>
    </dgm:pt>
    <dgm:pt modelId="{4449E2C4-41AF-4349-8F0C-028195E028BB}" type="pres">
      <dgm:prSet presAssocID="{EC47F80A-7FC9-441A-880A-0F8A2CE53F7F}" presName="node" presStyleLbl="node1" presStyleIdx="0" presStyleCnt="4">
        <dgm:presLayoutVars>
          <dgm:bulletEnabled val="1"/>
        </dgm:presLayoutVars>
      </dgm:prSet>
      <dgm:spPr/>
      <dgm:t>
        <a:bodyPr/>
        <a:lstStyle/>
        <a:p>
          <a:endParaRPr lang="en-US"/>
        </a:p>
      </dgm:t>
    </dgm:pt>
    <dgm:pt modelId="{C91C09A7-8091-46CE-A06B-1BAF87F65FB8}" type="pres">
      <dgm:prSet presAssocID="{55E1EDD0-7946-4DCE-A630-3FB37025D973}" presName="sibTrans" presStyleCnt="0"/>
      <dgm:spPr/>
    </dgm:pt>
    <dgm:pt modelId="{0F3512E7-D100-4B11-8AD9-9DD08426B50A}" type="pres">
      <dgm:prSet presAssocID="{D2E7D6B8-DB56-48E5-AD92-ED8EE462FF1F}" presName="node" presStyleLbl="node1" presStyleIdx="1" presStyleCnt="4">
        <dgm:presLayoutVars>
          <dgm:bulletEnabled val="1"/>
        </dgm:presLayoutVars>
      </dgm:prSet>
      <dgm:spPr/>
      <dgm:t>
        <a:bodyPr/>
        <a:lstStyle/>
        <a:p>
          <a:endParaRPr lang="en-US"/>
        </a:p>
      </dgm:t>
    </dgm:pt>
    <dgm:pt modelId="{5DDF69C8-34A0-47EA-BE78-DAFEAE25E86B}" type="pres">
      <dgm:prSet presAssocID="{45A2E755-CEBF-42E2-86AC-A1BE133EC56B}" presName="sibTrans" presStyleCnt="0"/>
      <dgm:spPr/>
    </dgm:pt>
    <dgm:pt modelId="{C066AF16-954A-4447-92F9-755DC1F6584C}" type="pres">
      <dgm:prSet presAssocID="{8A5BB1D4-8054-4B88-819A-DD841F6E71CD}" presName="node" presStyleLbl="node1" presStyleIdx="2" presStyleCnt="4">
        <dgm:presLayoutVars>
          <dgm:bulletEnabled val="1"/>
        </dgm:presLayoutVars>
      </dgm:prSet>
      <dgm:spPr/>
      <dgm:t>
        <a:bodyPr/>
        <a:lstStyle/>
        <a:p>
          <a:endParaRPr lang="en-US"/>
        </a:p>
      </dgm:t>
    </dgm:pt>
    <dgm:pt modelId="{1E0C06E4-F30D-4FCA-B677-4C2688B42123}" type="pres">
      <dgm:prSet presAssocID="{4D2EA0DF-4A11-4525-BF15-B14AE275C86C}" presName="sibTrans" presStyleCnt="0"/>
      <dgm:spPr/>
    </dgm:pt>
    <dgm:pt modelId="{D8E3B28E-A2AB-4B98-8D84-68247724D74C}" type="pres">
      <dgm:prSet presAssocID="{014E3A68-F0B6-41B6-A68E-7B7E9DC3F6C8}" presName="node" presStyleLbl="node1" presStyleIdx="3" presStyleCnt="4">
        <dgm:presLayoutVars>
          <dgm:bulletEnabled val="1"/>
        </dgm:presLayoutVars>
      </dgm:prSet>
      <dgm:spPr/>
      <dgm:t>
        <a:bodyPr/>
        <a:lstStyle/>
        <a:p>
          <a:endParaRPr lang="en-US"/>
        </a:p>
      </dgm:t>
    </dgm:pt>
  </dgm:ptLst>
  <dgm:cxnLst>
    <dgm:cxn modelId="{BA4C5AC4-4309-43C0-A61F-057395A3F4C8}" type="presOf" srcId="{014E3A68-F0B6-41B6-A68E-7B7E9DC3F6C8}" destId="{D8E3B28E-A2AB-4B98-8D84-68247724D74C}" srcOrd="0" destOrd="0" presId="urn:microsoft.com/office/officeart/2005/8/layout/default#2"/>
    <dgm:cxn modelId="{0B64DEA6-1C42-4106-9A5C-8A9715343617}" type="presOf" srcId="{D2E7D6B8-DB56-48E5-AD92-ED8EE462FF1F}" destId="{0F3512E7-D100-4B11-8AD9-9DD08426B50A}" srcOrd="0" destOrd="0" presId="urn:microsoft.com/office/officeart/2005/8/layout/default#2"/>
    <dgm:cxn modelId="{A6A05E93-1EB2-4063-8645-D765A8BF9270}" type="presOf" srcId="{8A5BB1D4-8054-4B88-819A-DD841F6E71CD}" destId="{C066AF16-954A-4447-92F9-755DC1F6584C}" srcOrd="0" destOrd="0" presId="urn:microsoft.com/office/officeart/2005/8/layout/default#2"/>
    <dgm:cxn modelId="{E6EC0EC1-C30F-4D00-B125-2C7A18A69A6F}" srcId="{AD4381EE-C232-467D-A056-B72C773114C0}" destId="{8A5BB1D4-8054-4B88-819A-DD841F6E71CD}" srcOrd="2" destOrd="0" parTransId="{4855E842-6D79-432F-A76A-16BB59E733F3}" sibTransId="{4D2EA0DF-4A11-4525-BF15-B14AE275C86C}"/>
    <dgm:cxn modelId="{5656E74F-1CCC-4CE4-9E0C-6F48FADB1397}" srcId="{AD4381EE-C232-467D-A056-B72C773114C0}" destId="{D2E7D6B8-DB56-48E5-AD92-ED8EE462FF1F}" srcOrd="1" destOrd="0" parTransId="{6CAE14D3-E0F3-4465-9A84-84190FBC9600}" sibTransId="{45A2E755-CEBF-42E2-86AC-A1BE133EC56B}"/>
    <dgm:cxn modelId="{16ADAEB3-6A47-4FE9-B0F1-7A049F0F26FE}" srcId="{AD4381EE-C232-467D-A056-B72C773114C0}" destId="{EC47F80A-7FC9-441A-880A-0F8A2CE53F7F}" srcOrd="0" destOrd="0" parTransId="{CB017DFA-8084-4032-9AE8-3DDA4B962790}" sibTransId="{55E1EDD0-7946-4DCE-A630-3FB37025D973}"/>
    <dgm:cxn modelId="{38490AFE-C414-44C9-B6AB-9AF35A53D114}" type="presOf" srcId="{EC47F80A-7FC9-441A-880A-0F8A2CE53F7F}" destId="{4449E2C4-41AF-4349-8F0C-028195E028BB}" srcOrd="0" destOrd="0" presId="urn:microsoft.com/office/officeart/2005/8/layout/default#2"/>
    <dgm:cxn modelId="{76E8C6A3-3471-4502-8831-596969295053}" type="presOf" srcId="{AD4381EE-C232-467D-A056-B72C773114C0}" destId="{9643806B-3CE7-4D97-8B98-FC328A78D033}" srcOrd="0" destOrd="0" presId="urn:microsoft.com/office/officeart/2005/8/layout/default#2"/>
    <dgm:cxn modelId="{C0BE035F-32B6-4D05-BDF8-7483468B5AC1}" srcId="{AD4381EE-C232-467D-A056-B72C773114C0}" destId="{014E3A68-F0B6-41B6-A68E-7B7E9DC3F6C8}" srcOrd="3" destOrd="0" parTransId="{6CCF5355-9019-408B-8E2C-EE2B0B9DFD07}" sibTransId="{B15825A4-A69B-4DB3-BFEC-31FD4C4244C5}"/>
    <dgm:cxn modelId="{3A6DDF72-2A9E-4AE5-9FFF-7C790A29D5D1}" type="presParOf" srcId="{9643806B-3CE7-4D97-8B98-FC328A78D033}" destId="{4449E2C4-41AF-4349-8F0C-028195E028BB}" srcOrd="0" destOrd="0" presId="urn:microsoft.com/office/officeart/2005/8/layout/default#2"/>
    <dgm:cxn modelId="{E9F12C04-282F-4D42-B963-8EDED1EE88BD}" type="presParOf" srcId="{9643806B-3CE7-4D97-8B98-FC328A78D033}" destId="{C91C09A7-8091-46CE-A06B-1BAF87F65FB8}" srcOrd="1" destOrd="0" presId="urn:microsoft.com/office/officeart/2005/8/layout/default#2"/>
    <dgm:cxn modelId="{C1BDEE07-9B6A-421B-A908-790FC4EA25DE}" type="presParOf" srcId="{9643806B-3CE7-4D97-8B98-FC328A78D033}" destId="{0F3512E7-D100-4B11-8AD9-9DD08426B50A}" srcOrd="2" destOrd="0" presId="urn:microsoft.com/office/officeart/2005/8/layout/default#2"/>
    <dgm:cxn modelId="{21DA074B-2AD0-4A85-A502-CB4861D040F1}" type="presParOf" srcId="{9643806B-3CE7-4D97-8B98-FC328A78D033}" destId="{5DDF69C8-34A0-47EA-BE78-DAFEAE25E86B}" srcOrd="3" destOrd="0" presId="urn:microsoft.com/office/officeart/2005/8/layout/default#2"/>
    <dgm:cxn modelId="{4E0FCA1E-C082-497B-9110-915012B7C1E7}" type="presParOf" srcId="{9643806B-3CE7-4D97-8B98-FC328A78D033}" destId="{C066AF16-954A-4447-92F9-755DC1F6584C}" srcOrd="4" destOrd="0" presId="urn:microsoft.com/office/officeart/2005/8/layout/default#2"/>
    <dgm:cxn modelId="{85491503-337D-4703-9D29-DBF8D5730CE8}" type="presParOf" srcId="{9643806B-3CE7-4D97-8B98-FC328A78D033}" destId="{1E0C06E4-F30D-4FCA-B677-4C2688B42123}" srcOrd="5" destOrd="0" presId="urn:microsoft.com/office/officeart/2005/8/layout/default#2"/>
    <dgm:cxn modelId="{CF7DE88F-AEAD-48C0-AD51-876229313D5D}" type="presParOf" srcId="{9643806B-3CE7-4D97-8B98-FC328A78D033}" destId="{D8E3B28E-A2AB-4B98-8D84-68247724D74C}"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E974A7-C034-4F59-8AE6-7685D8B65173}"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E7F7ED0F-FD95-4600-A751-1F37EC3E6F46}">
      <dgm:prSet custT="1"/>
      <dgm:spPr/>
      <dgm:t>
        <a:bodyPr/>
        <a:lstStyle/>
        <a:p>
          <a:r>
            <a:rPr lang="en-US" sz="2800" u="none" dirty="0">
              <a:latin typeface="Arial" panose="020B0604020202020204" pitchFamily="34" charset="0"/>
              <a:cs typeface="Arial" panose="020B0604020202020204" pitchFamily="34" charset="0"/>
            </a:rPr>
            <a:t>Survey the landscape</a:t>
          </a:r>
        </a:p>
      </dgm:t>
    </dgm:pt>
    <dgm:pt modelId="{5695D431-16AF-4795-BB7E-DD7C2741E23F}" type="parTrans" cxnId="{E2DA80A4-0FD3-49AE-A8B6-95F638FA6427}">
      <dgm:prSet/>
      <dgm:spPr/>
      <dgm:t>
        <a:bodyPr/>
        <a:lstStyle/>
        <a:p>
          <a:endParaRPr lang="en-US"/>
        </a:p>
      </dgm:t>
    </dgm:pt>
    <dgm:pt modelId="{354687D7-EB30-4C43-9FF2-E927E0B723D1}" type="sibTrans" cxnId="{E2DA80A4-0FD3-49AE-A8B6-95F638FA6427}">
      <dgm:prSet/>
      <dgm:spPr/>
      <dgm:t>
        <a:bodyPr/>
        <a:lstStyle/>
        <a:p>
          <a:endParaRPr lang="en-US"/>
        </a:p>
      </dgm:t>
    </dgm:pt>
    <dgm:pt modelId="{58CC7DCD-FCA8-4133-BAAB-B827883E1BF7}">
      <dgm:prSet custT="1"/>
      <dgm:spPr/>
      <dgm:t>
        <a:bodyPr/>
        <a:lstStyle/>
        <a:p>
          <a:r>
            <a:rPr lang="en-US" sz="2800" dirty="0">
              <a:latin typeface="Arial" panose="020B0604020202020204" pitchFamily="34" charset="0"/>
              <a:cs typeface="Arial" panose="020B0604020202020204" pitchFamily="34" charset="0"/>
            </a:rPr>
            <a:t>Assess impact and outcomes</a:t>
          </a:r>
        </a:p>
      </dgm:t>
    </dgm:pt>
    <dgm:pt modelId="{20F59D2D-2AA2-46DE-B2C7-59BDDFCDC443}" type="parTrans" cxnId="{9DD29C0A-E9A8-4A30-9293-59252CC2A7CE}">
      <dgm:prSet/>
      <dgm:spPr/>
      <dgm:t>
        <a:bodyPr/>
        <a:lstStyle/>
        <a:p>
          <a:endParaRPr lang="en-US"/>
        </a:p>
      </dgm:t>
    </dgm:pt>
    <dgm:pt modelId="{D0FB427E-C578-43BF-B9CE-042EDF60BFE7}" type="sibTrans" cxnId="{9DD29C0A-E9A8-4A30-9293-59252CC2A7CE}">
      <dgm:prSet/>
      <dgm:spPr/>
      <dgm:t>
        <a:bodyPr/>
        <a:lstStyle/>
        <a:p>
          <a:endParaRPr lang="en-US"/>
        </a:p>
      </dgm:t>
    </dgm:pt>
    <dgm:pt modelId="{8968D8BF-FEA9-41B5-BD87-47A80363E4A5}" type="pres">
      <dgm:prSet presAssocID="{0CE974A7-C034-4F59-8AE6-7685D8B65173}" presName="hierChild1" presStyleCnt="0">
        <dgm:presLayoutVars>
          <dgm:chPref val="1"/>
          <dgm:dir/>
          <dgm:animOne val="branch"/>
          <dgm:animLvl val="lvl"/>
          <dgm:resizeHandles/>
        </dgm:presLayoutVars>
      </dgm:prSet>
      <dgm:spPr/>
      <dgm:t>
        <a:bodyPr/>
        <a:lstStyle/>
        <a:p>
          <a:endParaRPr lang="en-US"/>
        </a:p>
      </dgm:t>
    </dgm:pt>
    <dgm:pt modelId="{194AD353-DBB0-4448-8951-C833487B3AA4}" type="pres">
      <dgm:prSet presAssocID="{E7F7ED0F-FD95-4600-A751-1F37EC3E6F46}" presName="hierRoot1" presStyleCnt="0"/>
      <dgm:spPr/>
    </dgm:pt>
    <dgm:pt modelId="{45C868E3-8EDA-4EBA-9C73-871F34ABDACD}" type="pres">
      <dgm:prSet presAssocID="{E7F7ED0F-FD95-4600-A751-1F37EC3E6F46}" presName="composite" presStyleCnt="0"/>
      <dgm:spPr/>
    </dgm:pt>
    <dgm:pt modelId="{1CC18174-A60D-4CC6-98D2-471AA8BAAF73}" type="pres">
      <dgm:prSet presAssocID="{E7F7ED0F-FD95-4600-A751-1F37EC3E6F46}" presName="background" presStyleLbl="node0" presStyleIdx="0" presStyleCnt="2"/>
      <dgm:spPr/>
    </dgm:pt>
    <dgm:pt modelId="{DD6BAE3F-861B-43E0-8E9C-C47BA0097510}" type="pres">
      <dgm:prSet presAssocID="{E7F7ED0F-FD95-4600-A751-1F37EC3E6F46}" presName="text" presStyleLbl="fgAcc0" presStyleIdx="0" presStyleCnt="2">
        <dgm:presLayoutVars>
          <dgm:chPref val="3"/>
        </dgm:presLayoutVars>
      </dgm:prSet>
      <dgm:spPr/>
      <dgm:t>
        <a:bodyPr/>
        <a:lstStyle/>
        <a:p>
          <a:endParaRPr lang="en-US"/>
        </a:p>
      </dgm:t>
    </dgm:pt>
    <dgm:pt modelId="{7635F0BD-7669-47D7-9916-5B11DE6D9E58}" type="pres">
      <dgm:prSet presAssocID="{E7F7ED0F-FD95-4600-A751-1F37EC3E6F46}" presName="hierChild2" presStyleCnt="0"/>
      <dgm:spPr/>
    </dgm:pt>
    <dgm:pt modelId="{408E7FD2-A7A8-4A7F-998E-63064920A179}" type="pres">
      <dgm:prSet presAssocID="{58CC7DCD-FCA8-4133-BAAB-B827883E1BF7}" presName="hierRoot1" presStyleCnt="0"/>
      <dgm:spPr/>
    </dgm:pt>
    <dgm:pt modelId="{510D9830-38C5-4E62-99F5-CDB16BA00568}" type="pres">
      <dgm:prSet presAssocID="{58CC7DCD-FCA8-4133-BAAB-B827883E1BF7}" presName="composite" presStyleCnt="0"/>
      <dgm:spPr/>
    </dgm:pt>
    <dgm:pt modelId="{9A39FC94-0916-4AA1-BC2A-75D1CD68B4CC}" type="pres">
      <dgm:prSet presAssocID="{58CC7DCD-FCA8-4133-BAAB-B827883E1BF7}" presName="background" presStyleLbl="node0" presStyleIdx="1" presStyleCnt="2"/>
      <dgm:spPr/>
    </dgm:pt>
    <dgm:pt modelId="{BEF90231-AC05-44FD-8F40-C75ECB4E7DA8}" type="pres">
      <dgm:prSet presAssocID="{58CC7DCD-FCA8-4133-BAAB-B827883E1BF7}" presName="text" presStyleLbl="fgAcc0" presStyleIdx="1" presStyleCnt="2">
        <dgm:presLayoutVars>
          <dgm:chPref val="3"/>
        </dgm:presLayoutVars>
      </dgm:prSet>
      <dgm:spPr/>
      <dgm:t>
        <a:bodyPr/>
        <a:lstStyle/>
        <a:p>
          <a:endParaRPr lang="en-US"/>
        </a:p>
      </dgm:t>
    </dgm:pt>
    <dgm:pt modelId="{0A8649AF-4167-4482-AE41-8B37B144FE6B}" type="pres">
      <dgm:prSet presAssocID="{58CC7DCD-FCA8-4133-BAAB-B827883E1BF7}" presName="hierChild2" presStyleCnt="0"/>
      <dgm:spPr/>
    </dgm:pt>
  </dgm:ptLst>
  <dgm:cxnLst>
    <dgm:cxn modelId="{A1FC7E64-984A-4CE1-9465-941154C8DB1E}" type="presOf" srcId="{0CE974A7-C034-4F59-8AE6-7685D8B65173}" destId="{8968D8BF-FEA9-41B5-BD87-47A80363E4A5}" srcOrd="0" destOrd="0" presId="urn:microsoft.com/office/officeart/2005/8/layout/hierarchy1"/>
    <dgm:cxn modelId="{E2DA80A4-0FD3-49AE-A8B6-95F638FA6427}" srcId="{0CE974A7-C034-4F59-8AE6-7685D8B65173}" destId="{E7F7ED0F-FD95-4600-A751-1F37EC3E6F46}" srcOrd="0" destOrd="0" parTransId="{5695D431-16AF-4795-BB7E-DD7C2741E23F}" sibTransId="{354687D7-EB30-4C43-9FF2-E927E0B723D1}"/>
    <dgm:cxn modelId="{7217EB2C-95FB-4ADF-9EE5-F8CB8FB8865A}" type="presOf" srcId="{58CC7DCD-FCA8-4133-BAAB-B827883E1BF7}" destId="{BEF90231-AC05-44FD-8F40-C75ECB4E7DA8}" srcOrd="0" destOrd="0" presId="urn:microsoft.com/office/officeart/2005/8/layout/hierarchy1"/>
    <dgm:cxn modelId="{9DD29C0A-E9A8-4A30-9293-59252CC2A7CE}" srcId="{0CE974A7-C034-4F59-8AE6-7685D8B65173}" destId="{58CC7DCD-FCA8-4133-BAAB-B827883E1BF7}" srcOrd="1" destOrd="0" parTransId="{20F59D2D-2AA2-46DE-B2C7-59BDDFCDC443}" sibTransId="{D0FB427E-C578-43BF-B9CE-042EDF60BFE7}"/>
    <dgm:cxn modelId="{EB3A0FBB-7897-42E4-985B-A3992ED7D05C}" type="presOf" srcId="{E7F7ED0F-FD95-4600-A751-1F37EC3E6F46}" destId="{DD6BAE3F-861B-43E0-8E9C-C47BA0097510}" srcOrd="0" destOrd="0" presId="urn:microsoft.com/office/officeart/2005/8/layout/hierarchy1"/>
    <dgm:cxn modelId="{214AF20C-D45D-475C-B51A-53C0EA0835D6}" type="presParOf" srcId="{8968D8BF-FEA9-41B5-BD87-47A80363E4A5}" destId="{194AD353-DBB0-4448-8951-C833487B3AA4}" srcOrd="0" destOrd="0" presId="urn:microsoft.com/office/officeart/2005/8/layout/hierarchy1"/>
    <dgm:cxn modelId="{D398428F-AF64-46E7-BCA4-EA60DAEF8AC9}" type="presParOf" srcId="{194AD353-DBB0-4448-8951-C833487B3AA4}" destId="{45C868E3-8EDA-4EBA-9C73-871F34ABDACD}" srcOrd="0" destOrd="0" presId="urn:microsoft.com/office/officeart/2005/8/layout/hierarchy1"/>
    <dgm:cxn modelId="{062F4C63-0D9D-4A7D-8ECF-B2C6B6C4EEF7}" type="presParOf" srcId="{45C868E3-8EDA-4EBA-9C73-871F34ABDACD}" destId="{1CC18174-A60D-4CC6-98D2-471AA8BAAF73}" srcOrd="0" destOrd="0" presId="urn:microsoft.com/office/officeart/2005/8/layout/hierarchy1"/>
    <dgm:cxn modelId="{5BEC630D-E3B3-4B8B-AF83-9414DBBE5A0E}" type="presParOf" srcId="{45C868E3-8EDA-4EBA-9C73-871F34ABDACD}" destId="{DD6BAE3F-861B-43E0-8E9C-C47BA0097510}" srcOrd="1" destOrd="0" presId="urn:microsoft.com/office/officeart/2005/8/layout/hierarchy1"/>
    <dgm:cxn modelId="{C5882F74-85B4-4291-A4D7-E2C1D5E6BDB9}" type="presParOf" srcId="{194AD353-DBB0-4448-8951-C833487B3AA4}" destId="{7635F0BD-7669-47D7-9916-5B11DE6D9E58}" srcOrd="1" destOrd="0" presId="urn:microsoft.com/office/officeart/2005/8/layout/hierarchy1"/>
    <dgm:cxn modelId="{537BD728-A3F8-47D9-ABCF-90211F6911FA}" type="presParOf" srcId="{8968D8BF-FEA9-41B5-BD87-47A80363E4A5}" destId="{408E7FD2-A7A8-4A7F-998E-63064920A179}" srcOrd="1" destOrd="0" presId="urn:microsoft.com/office/officeart/2005/8/layout/hierarchy1"/>
    <dgm:cxn modelId="{D5DF2C7A-77DA-4DE1-817E-E29A8F81E6D3}" type="presParOf" srcId="{408E7FD2-A7A8-4A7F-998E-63064920A179}" destId="{510D9830-38C5-4E62-99F5-CDB16BA00568}" srcOrd="0" destOrd="0" presId="urn:microsoft.com/office/officeart/2005/8/layout/hierarchy1"/>
    <dgm:cxn modelId="{400B365F-1319-4FD7-B2DF-FAD0869006CE}" type="presParOf" srcId="{510D9830-38C5-4E62-99F5-CDB16BA00568}" destId="{9A39FC94-0916-4AA1-BC2A-75D1CD68B4CC}" srcOrd="0" destOrd="0" presId="urn:microsoft.com/office/officeart/2005/8/layout/hierarchy1"/>
    <dgm:cxn modelId="{B8E6259A-2625-4C08-9B7E-411708FCCE99}" type="presParOf" srcId="{510D9830-38C5-4E62-99F5-CDB16BA00568}" destId="{BEF90231-AC05-44FD-8F40-C75ECB4E7DA8}" srcOrd="1" destOrd="0" presId="urn:microsoft.com/office/officeart/2005/8/layout/hierarchy1"/>
    <dgm:cxn modelId="{18A89169-8E82-41BC-BC82-17DC61B34014}" type="presParOf" srcId="{408E7FD2-A7A8-4A7F-998E-63064920A179}" destId="{0A8649AF-4167-4482-AE41-8B37B144FE6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24903E-638C-4E28-A13D-66C5A1012B4A}" type="doc">
      <dgm:prSet loTypeId="urn:microsoft.com/office/officeart/2017/3/layout/HorizontalPathTimeline" loCatId="process" qsTypeId="urn:microsoft.com/office/officeart/2005/8/quickstyle/simple2" qsCatId="simple" csTypeId="urn:microsoft.com/office/officeart/2005/8/colors/accent1_2" csCatId="accent1" phldr="1"/>
      <dgm:spPr/>
      <dgm:t>
        <a:bodyPr/>
        <a:lstStyle/>
        <a:p>
          <a:endParaRPr lang="en-US"/>
        </a:p>
      </dgm:t>
    </dgm:pt>
    <dgm:pt modelId="{6A27D409-D8E4-4CBB-B4E0-52621635997F}">
      <dgm:prSet/>
      <dgm:spPr/>
      <dgm:t>
        <a:bodyPr/>
        <a:lstStyle/>
        <a:p>
          <a:pPr>
            <a:defRPr b="1"/>
          </a:pPr>
          <a:r>
            <a:rPr lang="en-US" dirty="0"/>
            <a:t>Jan.–June 2016</a:t>
          </a:r>
        </a:p>
      </dgm:t>
    </dgm:pt>
    <dgm:pt modelId="{199629B0-45CC-4357-A323-C6809A9A70FA}" type="parTrans" cxnId="{BA6EA3F2-0D4B-4112-9A35-43C241FD6CFC}">
      <dgm:prSet/>
      <dgm:spPr/>
      <dgm:t>
        <a:bodyPr/>
        <a:lstStyle/>
        <a:p>
          <a:endParaRPr lang="en-US"/>
        </a:p>
      </dgm:t>
    </dgm:pt>
    <dgm:pt modelId="{66F17430-6F3D-4FA5-AC38-CF87775EE54B}" type="sibTrans" cxnId="{BA6EA3F2-0D4B-4112-9A35-43C241FD6CFC}">
      <dgm:prSet/>
      <dgm:spPr/>
      <dgm:t>
        <a:bodyPr/>
        <a:lstStyle/>
        <a:p>
          <a:endParaRPr lang="en-US"/>
        </a:p>
      </dgm:t>
    </dgm:pt>
    <dgm:pt modelId="{7A86AEEA-8BC6-4DC5-B5CE-77A057C9C036}">
      <dgm:prSet/>
      <dgm:spPr/>
      <dgm:t>
        <a:bodyPr/>
        <a:lstStyle/>
        <a:p>
          <a:r>
            <a:rPr lang="en-US" dirty="0"/>
            <a:t>14 Member Working Group – 5 meetings, January through June 2016 comprising faculty and staff from Academic Affairs, Student Affairs, Adult &amp; Continuing Education, External Affairs and the President’s Office </a:t>
          </a:r>
        </a:p>
      </dgm:t>
    </dgm:pt>
    <dgm:pt modelId="{B19B1FFF-604A-45B4-AA01-75FB9450A6C6}" type="parTrans" cxnId="{284EB6DD-5073-4ABC-8F8F-822F1DBCB277}">
      <dgm:prSet/>
      <dgm:spPr/>
      <dgm:t>
        <a:bodyPr/>
        <a:lstStyle/>
        <a:p>
          <a:endParaRPr lang="en-US"/>
        </a:p>
      </dgm:t>
    </dgm:pt>
    <dgm:pt modelId="{17D7B9CD-78EB-4A4D-838B-D17A224F0CEF}" type="sibTrans" cxnId="{284EB6DD-5073-4ABC-8F8F-822F1DBCB277}">
      <dgm:prSet/>
      <dgm:spPr/>
      <dgm:t>
        <a:bodyPr/>
        <a:lstStyle/>
        <a:p>
          <a:endParaRPr lang="en-US"/>
        </a:p>
      </dgm:t>
    </dgm:pt>
    <dgm:pt modelId="{0C9166AA-6FD1-41F1-A3CF-B360452018AD}">
      <dgm:prSet/>
      <dgm:spPr/>
      <dgm:t>
        <a:bodyPr/>
        <a:lstStyle/>
        <a:p>
          <a:pPr>
            <a:defRPr b="1"/>
          </a:pPr>
          <a:endParaRPr lang="en-US" dirty="0"/>
        </a:p>
      </dgm:t>
    </dgm:pt>
    <dgm:pt modelId="{76DCC660-81BA-4242-8B1D-FB17FC8BD9B7}" type="parTrans" cxnId="{03D4640C-2CA3-4CE5-B6D8-479998264150}">
      <dgm:prSet/>
      <dgm:spPr/>
      <dgm:t>
        <a:bodyPr/>
        <a:lstStyle/>
        <a:p>
          <a:endParaRPr lang="en-US"/>
        </a:p>
      </dgm:t>
    </dgm:pt>
    <dgm:pt modelId="{8DF3DF63-51C0-46DE-B819-A5DADB10D0CF}" type="sibTrans" cxnId="{03D4640C-2CA3-4CE5-B6D8-479998264150}">
      <dgm:prSet/>
      <dgm:spPr/>
      <dgm:t>
        <a:bodyPr/>
        <a:lstStyle/>
        <a:p>
          <a:endParaRPr lang="en-US"/>
        </a:p>
      </dgm:t>
    </dgm:pt>
    <dgm:pt modelId="{E410EF79-80A0-423D-9B73-2BE8A85715FE}">
      <dgm:prSet/>
      <dgm:spPr/>
      <dgm:t>
        <a:bodyPr/>
        <a:lstStyle/>
        <a:p>
          <a:r>
            <a:rPr lang="en-US" dirty="0"/>
            <a:t>5 Student Discussion Groups (30 students)</a:t>
          </a:r>
        </a:p>
        <a:p>
          <a:r>
            <a:rPr lang="en-US" dirty="0"/>
            <a:t>                      &amp;</a:t>
          </a:r>
        </a:p>
        <a:p>
          <a:r>
            <a:rPr lang="en-US" dirty="0"/>
            <a:t>2 Family focus Groups</a:t>
          </a:r>
        </a:p>
      </dgm:t>
    </dgm:pt>
    <dgm:pt modelId="{E660521B-33F6-4C36-89A5-F8AAAE0D946F}" type="parTrans" cxnId="{17D24647-06E5-4A6B-B3D6-63E64032F36E}">
      <dgm:prSet/>
      <dgm:spPr/>
      <dgm:t>
        <a:bodyPr/>
        <a:lstStyle/>
        <a:p>
          <a:endParaRPr lang="en-US"/>
        </a:p>
      </dgm:t>
    </dgm:pt>
    <dgm:pt modelId="{1484DCB1-C4F8-4181-A4E3-A5DE6FDCCCF3}" type="sibTrans" cxnId="{17D24647-06E5-4A6B-B3D6-63E64032F36E}">
      <dgm:prSet/>
      <dgm:spPr/>
      <dgm:t>
        <a:bodyPr/>
        <a:lstStyle/>
        <a:p>
          <a:endParaRPr lang="en-US"/>
        </a:p>
      </dgm:t>
    </dgm:pt>
    <dgm:pt modelId="{B48FAB54-518E-4806-93E9-BAE3BC11BF07}">
      <dgm:prSet/>
      <dgm:spPr/>
      <dgm:t>
        <a:bodyPr/>
        <a:lstStyle/>
        <a:p>
          <a:pPr>
            <a:defRPr b="1"/>
          </a:pPr>
          <a:r>
            <a:rPr lang="en-US" dirty="0"/>
            <a:t>Apr.il   2016</a:t>
          </a:r>
        </a:p>
      </dgm:t>
    </dgm:pt>
    <dgm:pt modelId="{EA395B64-B643-4D6C-9EDF-7F3CF25E8876}" type="parTrans" cxnId="{EFD8642D-753A-45EB-B47E-CD5441CB9AD7}">
      <dgm:prSet/>
      <dgm:spPr/>
      <dgm:t>
        <a:bodyPr/>
        <a:lstStyle/>
        <a:p>
          <a:endParaRPr lang="en-US"/>
        </a:p>
      </dgm:t>
    </dgm:pt>
    <dgm:pt modelId="{200DD6AA-73B5-4F31-82FC-7BA77AE9A092}" type="sibTrans" cxnId="{EFD8642D-753A-45EB-B47E-CD5441CB9AD7}">
      <dgm:prSet/>
      <dgm:spPr/>
      <dgm:t>
        <a:bodyPr/>
        <a:lstStyle/>
        <a:p>
          <a:endParaRPr lang="en-US"/>
        </a:p>
      </dgm:t>
    </dgm:pt>
    <dgm:pt modelId="{A4894D9B-D117-41D7-880A-0BE9B100EFFA}">
      <dgm:prSet/>
      <dgm:spPr/>
      <dgm:t>
        <a:bodyPr/>
        <a:lstStyle/>
        <a:p>
          <a:r>
            <a:rPr lang="en-US"/>
            <a:t>2 Roundtable Meetings, comprising 22 community based organizations, agencies, religious organizations and associations</a:t>
          </a:r>
        </a:p>
      </dgm:t>
    </dgm:pt>
    <dgm:pt modelId="{770D6955-B63D-443D-BC3B-45A595B3015A}" type="parTrans" cxnId="{FD5BF526-BD0C-45FF-B6BA-68569F588BC3}">
      <dgm:prSet/>
      <dgm:spPr/>
      <dgm:t>
        <a:bodyPr/>
        <a:lstStyle/>
        <a:p>
          <a:endParaRPr lang="en-US"/>
        </a:p>
      </dgm:t>
    </dgm:pt>
    <dgm:pt modelId="{9FCEB300-7DC4-4806-97BC-5712E66F0690}" type="sibTrans" cxnId="{FD5BF526-BD0C-45FF-B6BA-68569F588BC3}">
      <dgm:prSet/>
      <dgm:spPr/>
      <dgm:t>
        <a:bodyPr/>
        <a:lstStyle/>
        <a:p>
          <a:endParaRPr lang="en-US"/>
        </a:p>
      </dgm:t>
    </dgm:pt>
    <dgm:pt modelId="{F29CF4DE-CA1C-45C5-B64B-A1E963945531}" type="pres">
      <dgm:prSet presAssocID="{4224903E-638C-4E28-A13D-66C5A1012B4A}" presName="root" presStyleCnt="0">
        <dgm:presLayoutVars>
          <dgm:chMax/>
          <dgm:chPref/>
          <dgm:animLvl val="lvl"/>
        </dgm:presLayoutVars>
      </dgm:prSet>
      <dgm:spPr/>
      <dgm:t>
        <a:bodyPr/>
        <a:lstStyle/>
        <a:p>
          <a:endParaRPr lang="en-US"/>
        </a:p>
      </dgm:t>
    </dgm:pt>
    <dgm:pt modelId="{B2F09793-4941-4CC0-ADFF-5F5540C5DA2A}" type="pres">
      <dgm:prSet presAssocID="{4224903E-638C-4E28-A13D-66C5A1012B4A}" presName="divider" presStyleLbl="node1" presStyleIdx="0" presStyleCnt="1"/>
      <dgm:spPr/>
    </dgm:pt>
    <dgm:pt modelId="{C80A922E-FBB6-4C72-9A6F-3B0A0EEBE9E9}" type="pres">
      <dgm:prSet presAssocID="{4224903E-638C-4E28-A13D-66C5A1012B4A}" presName="nodes" presStyleCnt="0">
        <dgm:presLayoutVars>
          <dgm:chMax/>
          <dgm:chPref/>
          <dgm:animLvl val="lvl"/>
        </dgm:presLayoutVars>
      </dgm:prSet>
      <dgm:spPr/>
    </dgm:pt>
    <dgm:pt modelId="{6971993B-FC27-494A-BB29-3237FDDFCD36}" type="pres">
      <dgm:prSet presAssocID="{6A27D409-D8E4-4CBB-B4E0-52621635997F}" presName="composite" presStyleCnt="0"/>
      <dgm:spPr/>
    </dgm:pt>
    <dgm:pt modelId="{F67FCAE7-DED2-4B26-99C3-174ACB5C332B}" type="pres">
      <dgm:prSet presAssocID="{6A27D409-D8E4-4CBB-B4E0-52621635997F}" presName="L1TextContainer" presStyleLbl="revTx" presStyleIdx="0" presStyleCnt="3" custLinFactNeighborX="7293" custLinFactNeighborY="-37406">
        <dgm:presLayoutVars>
          <dgm:chMax val="1"/>
          <dgm:chPref val="1"/>
          <dgm:bulletEnabled val="1"/>
        </dgm:presLayoutVars>
      </dgm:prSet>
      <dgm:spPr/>
      <dgm:t>
        <a:bodyPr/>
        <a:lstStyle/>
        <a:p>
          <a:endParaRPr lang="en-US"/>
        </a:p>
      </dgm:t>
    </dgm:pt>
    <dgm:pt modelId="{88D6957F-0F0D-4B6A-97C1-C034684E8306}" type="pres">
      <dgm:prSet presAssocID="{6A27D409-D8E4-4CBB-B4E0-52621635997F}" presName="L2TextContainerWrapper" presStyleCnt="0">
        <dgm:presLayoutVars>
          <dgm:chMax val="0"/>
          <dgm:chPref val="0"/>
          <dgm:bulletEnabled val="1"/>
        </dgm:presLayoutVars>
      </dgm:prSet>
      <dgm:spPr/>
    </dgm:pt>
    <dgm:pt modelId="{616AAF87-DF98-47FF-978C-3D0A7539A73A}" type="pres">
      <dgm:prSet presAssocID="{6A27D409-D8E4-4CBB-B4E0-52621635997F}" presName="L2TextContainer" presStyleLbl="bgAccFollowNode1" presStyleIdx="0" presStyleCnt="3" custScaleX="124276" custScaleY="147376"/>
      <dgm:spPr/>
      <dgm:t>
        <a:bodyPr/>
        <a:lstStyle/>
        <a:p>
          <a:endParaRPr lang="en-US"/>
        </a:p>
      </dgm:t>
    </dgm:pt>
    <dgm:pt modelId="{8CE894EC-A504-4323-81BC-27DDCFB66606}" type="pres">
      <dgm:prSet presAssocID="{6A27D409-D8E4-4CBB-B4E0-52621635997F}" presName="FlexibleEmptyPlaceHolder" presStyleCnt="0"/>
      <dgm:spPr/>
    </dgm:pt>
    <dgm:pt modelId="{F663E2D4-9E1B-49A3-953F-F4181E87B575}" type="pres">
      <dgm:prSet presAssocID="{6A27D409-D8E4-4CBB-B4E0-52621635997F}" presName="ConnectLine" presStyleLbl="alignNode1" presStyleIdx="0"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87C7CBF8-7ABE-4E36-86AE-0566E8D704EB}" type="pres">
      <dgm:prSet presAssocID="{6A27D409-D8E4-4CBB-B4E0-52621635997F}" presName="ConnectorPoint" presStyleLbl="fgAcc1" presStyleIdx="0" presStyleCnt="3"/>
      <dgm:spPr>
        <a:solidFill>
          <a:schemeClr val="lt1">
            <a:alpha val="90000"/>
            <a:hueOff val="0"/>
            <a:satOff val="0"/>
            <a:lumOff val="0"/>
            <a:alphaOff val="0"/>
          </a:schemeClr>
        </a:solidFill>
        <a:ln w="19050" cap="flat" cmpd="sng" algn="ctr">
          <a:noFill/>
          <a:prstDash val="solid"/>
        </a:ln>
        <a:effectLst/>
      </dgm:spPr>
    </dgm:pt>
    <dgm:pt modelId="{52FB6D99-D927-424C-87E4-CFC74F2A7DDE}" type="pres">
      <dgm:prSet presAssocID="{6A27D409-D8E4-4CBB-B4E0-52621635997F}" presName="EmptyPlaceHolder" presStyleCnt="0"/>
      <dgm:spPr/>
    </dgm:pt>
    <dgm:pt modelId="{CDABE763-6481-4D4A-AD85-DF9F87939830}" type="pres">
      <dgm:prSet presAssocID="{66F17430-6F3D-4FA5-AC38-CF87775EE54B}" presName="spaceBetweenRectangles" presStyleCnt="0"/>
      <dgm:spPr/>
    </dgm:pt>
    <dgm:pt modelId="{1713E593-C52D-444F-AAB8-7055BC0B255C}" type="pres">
      <dgm:prSet presAssocID="{0C9166AA-6FD1-41F1-A3CF-B360452018AD}" presName="composite" presStyleCnt="0"/>
      <dgm:spPr/>
    </dgm:pt>
    <dgm:pt modelId="{84F1B138-3B8A-4493-A6F6-B4298FB3FA57}" type="pres">
      <dgm:prSet presAssocID="{0C9166AA-6FD1-41F1-A3CF-B360452018AD}" presName="L1TextContainer" presStyleLbl="revTx" presStyleIdx="1" presStyleCnt="3" custScaleX="96413">
        <dgm:presLayoutVars>
          <dgm:chMax val="1"/>
          <dgm:chPref val="1"/>
          <dgm:bulletEnabled val="1"/>
        </dgm:presLayoutVars>
      </dgm:prSet>
      <dgm:spPr/>
      <dgm:t>
        <a:bodyPr/>
        <a:lstStyle/>
        <a:p>
          <a:endParaRPr lang="en-US"/>
        </a:p>
      </dgm:t>
    </dgm:pt>
    <dgm:pt modelId="{29E21B2C-A248-4942-8632-AA9F2A9D3CD5}" type="pres">
      <dgm:prSet presAssocID="{0C9166AA-6FD1-41F1-A3CF-B360452018AD}" presName="L2TextContainerWrapper" presStyleCnt="0">
        <dgm:presLayoutVars>
          <dgm:chMax val="0"/>
          <dgm:chPref val="0"/>
          <dgm:bulletEnabled val="1"/>
        </dgm:presLayoutVars>
      </dgm:prSet>
      <dgm:spPr/>
    </dgm:pt>
    <dgm:pt modelId="{CB51C03F-A2B8-42C6-9FFC-11C396928CFF}" type="pres">
      <dgm:prSet presAssocID="{0C9166AA-6FD1-41F1-A3CF-B360452018AD}" presName="L2TextContainer" presStyleLbl="bgAccFollowNode1" presStyleIdx="1" presStyleCnt="3" custScaleY="207491"/>
      <dgm:spPr/>
      <dgm:t>
        <a:bodyPr/>
        <a:lstStyle/>
        <a:p>
          <a:endParaRPr lang="en-US"/>
        </a:p>
      </dgm:t>
    </dgm:pt>
    <dgm:pt modelId="{F9312744-ABC7-493E-8143-855ECCFC44C7}" type="pres">
      <dgm:prSet presAssocID="{0C9166AA-6FD1-41F1-A3CF-B360452018AD}" presName="FlexibleEmptyPlaceHolder" presStyleCnt="0"/>
      <dgm:spPr/>
    </dgm:pt>
    <dgm:pt modelId="{DC429203-A210-4CD4-97C5-DD212B10BA50}" type="pres">
      <dgm:prSet presAssocID="{0C9166AA-6FD1-41F1-A3CF-B360452018AD}" presName="ConnectLine" presStyleLbl="alignNode1" presStyleIdx="1"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FB1B3988-11BB-439B-88E6-00C20BD685B7}" type="pres">
      <dgm:prSet presAssocID="{0C9166AA-6FD1-41F1-A3CF-B360452018AD}" presName="ConnectorPoint" presStyleLbl="fgAcc1" presStyleIdx="1" presStyleCnt="3"/>
      <dgm:spPr>
        <a:solidFill>
          <a:schemeClr val="lt1">
            <a:alpha val="90000"/>
            <a:hueOff val="0"/>
            <a:satOff val="0"/>
            <a:lumOff val="0"/>
            <a:alphaOff val="0"/>
          </a:schemeClr>
        </a:solidFill>
        <a:ln w="19050" cap="flat" cmpd="sng" algn="ctr">
          <a:noFill/>
          <a:prstDash val="solid"/>
        </a:ln>
        <a:effectLst/>
      </dgm:spPr>
    </dgm:pt>
    <dgm:pt modelId="{635CA1EE-7C91-4F84-A6C6-162327AA4C4F}" type="pres">
      <dgm:prSet presAssocID="{0C9166AA-6FD1-41F1-A3CF-B360452018AD}" presName="EmptyPlaceHolder" presStyleCnt="0"/>
      <dgm:spPr/>
    </dgm:pt>
    <dgm:pt modelId="{B53D5FCB-2C4F-4D89-9078-67C33124A9B2}" type="pres">
      <dgm:prSet presAssocID="{8DF3DF63-51C0-46DE-B819-A5DADB10D0CF}" presName="spaceBetweenRectangles" presStyleCnt="0"/>
      <dgm:spPr/>
    </dgm:pt>
    <dgm:pt modelId="{7C119CC1-437D-4021-B423-23C18B54B654}" type="pres">
      <dgm:prSet presAssocID="{B48FAB54-518E-4806-93E9-BAE3BC11BF07}" presName="composite" presStyleCnt="0"/>
      <dgm:spPr/>
    </dgm:pt>
    <dgm:pt modelId="{68EC8EE1-2F41-4D37-ABD1-A77FD998EBA5}" type="pres">
      <dgm:prSet presAssocID="{B48FAB54-518E-4806-93E9-BAE3BC11BF07}" presName="L1TextContainer" presStyleLbl="revTx" presStyleIdx="2" presStyleCnt="3" custLinFactNeighborX="-489" custLinFactNeighborY="-5722">
        <dgm:presLayoutVars>
          <dgm:chMax val="1"/>
          <dgm:chPref val="1"/>
          <dgm:bulletEnabled val="1"/>
        </dgm:presLayoutVars>
      </dgm:prSet>
      <dgm:spPr/>
      <dgm:t>
        <a:bodyPr/>
        <a:lstStyle/>
        <a:p>
          <a:endParaRPr lang="en-US"/>
        </a:p>
      </dgm:t>
    </dgm:pt>
    <dgm:pt modelId="{97C433DB-B963-4427-8BB5-5E49DF5173A9}" type="pres">
      <dgm:prSet presAssocID="{B48FAB54-518E-4806-93E9-BAE3BC11BF07}" presName="L2TextContainerWrapper" presStyleCnt="0">
        <dgm:presLayoutVars>
          <dgm:chMax val="0"/>
          <dgm:chPref val="0"/>
          <dgm:bulletEnabled val="1"/>
        </dgm:presLayoutVars>
      </dgm:prSet>
      <dgm:spPr/>
    </dgm:pt>
    <dgm:pt modelId="{23CE09CB-3B20-4116-B39E-785EF2A071B2}" type="pres">
      <dgm:prSet presAssocID="{B48FAB54-518E-4806-93E9-BAE3BC11BF07}" presName="L2TextContainer" presStyleLbl="bgAccFollowNode1" presStyleIdx="2" presStyleCnt="3" custLinFactNeighborX="8831" custLinFactNeighborY="-1587"/>
      <dgm:spPr/>
      <dgm:t>
        <a:bodyPr/>
        <a:lstStyle/>
        <a:p>
          <a:endParaRPr lang="en-US"/>
        </a:p>
      </dgm:t>
    </dgm:pt>
    <dgm:pt modelId="{061BDC95-D73C-4CD9-83EA-379DBB5A6BD9}" type="pres">
      <dgm:prSet presAssocID="{B48FAB54-518E-4806-93E9-BAE3BC11BF07}" presName="FlexibleEmptyPlaceHolder" presStyleCnt="0"/>
      <dgm:spPr/>
    </dgm:pt>
    <dgm:pt modelId="{ED9B8498-8D3C-4073-92DA-8DBA9296FC8B}" type="pres">
      <dgm:prSet presAssocID="{B48FAB54-518E-4806-93E9-BAE3BC11BF07}" presName="ConnectLine" presStyleLbl="alignNode1" presStyleIdx="2"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2241B256-B14C-44DB-92D8-BA0EC3347CD2}" type="pres">
      <dgm:prSet presAssocID="{B48FAB54-518E-4806-93E9-BAE3BC11BF07}" presName="ConnectorPoint" presStyleLbl="fgAcc1" presStyleIdx="2" presStyleCnt="3"/>
      <dgm:spPr>
        <a:solidFill>
          <a:schemeClr val="lt1">
            <a:alpha val="90000"/>
            <a:hueOff val="0"/>
            <a:satOff val="0"/>
            <a:lumOff val="0"/>
            <a:alphaOff val="0"/>
          </a:schemeClr>
        </a:solidFill>
        <a:ln w="19050" cap="flat" cmpd="sng" algn="ctr">
          <a:noFill/>
          <a:prstDash val="solid"/>
        </a:ln>
        <a:effectLst/>
      </dgm:spPr>
    </dgm:pt>
    <dgm:pt modelId="{09712682-81E6-46B6-8A4B-9CE0E2821DA5}" type="pres">
      <dgm:prSet presAssocID="{B48FAB54-518E-4806-93E9-BAE3BC11BF07}" presName="EmptyPlaceHolder" presStyleCnt="0"/>
      <dgm:spPr/>
    </dgm:pt>
  </dgm:ptLst>
  <dgm:cxnLst>
    <dgm:cxn modelId="{17D24647-06E5-4A6B-B3D6-63E64032F36E}" srcId="{0C9166AA-6FD1-41F1-A3CF-B360452018AD}" destId="{E410EF79-80A0-423D-9B73-2BE8A85715FE}" srcOrd="0" destOrd="0" parTransId="{E660521B-33F6-4C36-89A5-F8AAAE0D946F}" sibTransId="{1484DCB1-C4F8-4181-A4E3-A5DE6FDCCCF3}"/>
    <dgm:cxn modelId="{03D4640C-2CA3-4CE5-B6D8-479998264150}" srcId="{4224903E-638C-4E28-A13D-66C5A1012B4A}" destId="{0C9166AA-6FD1-41F1-A3CF-B360452018AD}" srcOrd="1" destOrd="0" parTransId="{76DCC660-81BA-4242-8B1D-FB17FC8BD9B7}" sibTransId="{8DF3DF63-51C0-46DE-B819-A5DADB10D0CF}"/>
    <dgm:cxn modelId="{389B193B-7856-4ED0-8928-DD26F07FC831}" type="presOf" srcId="{6A27D409-D8E4-4CBB-B4E0-52621635997F}" destId="{F67FCAE7-DED2-4B26-99C3-174ACB5C332B}" srcOrd="0" destOrd="0" presId="urn:microsoft.com/office/officeart/2017/3/layout/HorizontalPathTimeline"/>
    <dgm:cxn modelId="{284EB6DD-5073-4ABC-8F8F-822F1DBCB277}" srcId="{6A27D409-D8E4-4CBB-B4E0-52621635997F}" destId="{7A86AEEA-8BC6-4DC5-B5CE-77A057C9C036}" srcOrd="0" destOrd="0" parTransId="{B19B1FFF-604A-45B4-AA01-75FB9450A6C6}" sibTransId="{17D7B9CD-78EB-4A4D-838B-D17A224F0CEF}"/>
    <dgm:cxn modelId="{52AE6114-1916-4EA3-9895-48428321038C}" type="presOf" srcId="{7A86AEEA-8BC6-4DC5-B5CE-77A057C9C036}" destId="{616AAF87-DF98-47FF-978C-3D0A7539A73A}" srcOrd="0" destOrd="0" presId="urn:microsoft.com/office/officeart/2017/3/layout/HorizontalPathTimeline"/>
    <dgm:cxn modelId="{91B9BD32-8596-41CA-BA04-1FAD0AFED72A}" type="presOf" srcId="{4224903E-638C-4E28-A13D-66C5A1012B4A}" destId="{F29CF4DE-CA1C-45C5-B64B-A1E963945531}" srcOrd="0" destOrd="0" presId="urn:microsoft.com/office/officeart/2017/3/layout/HorizontalPathTimeline"/>
    <dgm:cxn modelId="{FD5BF526-BD0C-45FF-B6BA-68569F588BC3}" srcId="{B48FAB54-518E-4806-93E9-BAE3BC11BF07}" destId="{A4894D9B-D117-41D7-880A-0BE9B100EFFA}" srcOrd="0" destOrd="0" parTransId="{770D6955-B63D-443D-BC3B-45A595B3015A}" sibTransId="{9FCEB300-7DC4-4806-97BC-5712E66F0690}"/>
    <dgm:cxn modelId="{549C4492-7768-4722-B2C4-ABC56BFAC8A4}" type="presOf" srcId="{0C9166AA-6FD1-41F1-A3CF-B360452018AD}" destId="{84F1B138-3B8A-4493-A6F6-B4298FB3FA57}" srcOrd="0" destOrd="0" presId="urn:microsoft.com/office/officeart/2017/3/layout/HorizontalPathTimeline"/>
    <dgm:cxn modelId="{29DC76E8-831C-41B7-BD6A-D664A59F006E}" type="presOf" srcId="{B48FAB54-518E-4806-93E9-BAE3BC11BF07}" destId="{68EC8EE1-2F41-4D37-ABD1-A77FD998EBA5}" srcOrd="0" destOrd="0" presId="urn:microsoft.com/office/officeart/2017/3/layout/HorizontalPathTimeline"/>
    <dgm:cxn modelId="{EFD8642D-753A-45EB-B47E-CD5441CB9AD7}" srcId="{4224903E-638C-4E28-A13D-66C5A1012B4A}" destId="{B48FAB54-518E-4806-93E9-BAE3BC11BF07}" srcOrd="2" destOrd="0" parTransId="{EA395B64-B643-4D6C-9EDF-7F3CF25E8876}" sibTransId="{200DD6AA-73B5-4F31-82FC-7BA77AE9A092}"/>
    <dgm:cxn modelId="{0A9E8DF2-B160-4C5A-9B17-0ED90E80266A}" type="presOf" srcId="{E410EF79-80A0-423D-9B73-2BE8A85715FE}" destId="{CB51C03F-A2B8-42C6-9FFC-11C396928CFF}" srcOrd="0" destOrd="0" presId="urn:microsoft.com/office/officeart/2017/3/layout/HorizontalPathTimeline"/>
    <dgm:cxn modelId="{BA6EA3F2-0D4B-4112-9A35-43C241FD6CFC}" srcId="{4224903E-638C-4E28-A13D-66C5A1012B4A}" destId="{6A27D409-D8E4-4CBB-B4E0-52621635997F}" srcOrd="0" destOrd="0" parTransId="{199629B0-45CC-4357-A323-C6809A9A70FA}" sibTransId="{66F17430-6F3D-4FA5-AC38-CF87775EE54B}"/>
    <dgm:cxn modelId="{18BDBE56-717C-487A-A4DF-51B878F2F882}" type="presOf" srcId="{A4894D9B-D117-41D7-880A-0BE9B100EFFA}" destId="{23CE09CB-3B20-4116-B39E-785EF2A071B2}" srcOrd="0" destOrd="0" presId="urn:microsoft.com/office/officeart/2017/3/layout/HorizontalPathTimeline"/>
    <dgm:cxn modelId="{9DCED0B3-B49A-4F40-9E53-151F2405D02D}" type="presParOf" srcId="{F29CF4DE-CA1C-45C5-B64B-A1E963945531}" destId="{B2F09793-4941-4CC0-ADFF-5F5540C5DA2A}" srcOrd="0" destOrd="0" presId="urn:microsoft.com/office/officeart/2017/3/layout/HorizontalPathTimeline"/>
    <dgm:cxn modelId="{160C94EF-8A99-4580-9A96-8641D7CE1038}" type="presParOf" srcId="{F29CF4DE-CA1C-45C5-B64B-A1E963945531}" destId="{C80A922E-FBB6-4C72-9A6F-3B0A0EEBE9E9}" srcOrd="1" destOrd="0" presId="urn:microsoft.com/office/officeart/2017/3/layout/HorizontalPathTimeline"/>
    <dgm:cxn modelId="{E7B9951E-FC06-44AE-AE73-982972776CB2}" type="presParOf" srcId="{C80A922E-FBB6-4C72-9A6F-3B0A0EEBE9E9}" destId="{6971993B-FC27-494A-BB29-3237FDDFCD36}" srcOrd="0" destOrd="0" presId="urn:microsoft.com/office/officeart/2017/3/layout/HorizontalPathTimeline"/>
    <dgm:cxn modelId="{261E470A-525F-4615-B5DF-6315529E59C7}" type="presParOf" srcId="{6971993B-FC27-494A-BB29-3237FDDFCD36}" destId="{F67FCAE7-DED2-4B26-99C3-174ACB5C332B}" srcOrd="0" destOrd="0" presId="urn:microsoft.com/office/officeart/2017/3/layout/HorizontalPathTimeline"/>
    <dgm:cxn modelId="{39847623-CA80-4038-B3B3-DED03DC975F0}" type="presParOf" srcId="{6971993B-FC27-494A-BB29-3237FDDFCD36}" destId="{88D6957F-0F0D-4B6A-97C1-C034684E8306}" srcOrd="1" destOrd="0" presId="urn:microsoft.com/office/officeart/2017/3/layout/HorizontalPathTimeline"/>
    <dgm:cxn modelId="{7954F21D-E59F-41F6-81EF-B26167DFB509}" type="presParOf" srcId="{88D6957F-0F0D-4B6A-97C1-C034684E8306}" destId="{616AAF87-DF98-47FF-978C-3D0A7539A73A}" srcOrd="0" destOrd="0" presId="urn:microsoft.com/office/officeart/2017/3/layout/HorizontalPathTimeline"/>
    <dgm:cxn modelId="{064D4156-2AFF-4511-97DB-DF7C3E4EB0F4}" type="presParOf" srcId="{88D6957F-0F0D-4B6A-97C1-C034684E8306}" destId="{8CE894EC-A504-4323-81BC-27DDCFB66606}" srcOrd="1" destOrd="0" presId="urn:microsoft.com/office/officeart/2017/3/layout/HorizontalPathTimeline"/>
    <dgm:cxn modelId="{83F15BAD-EAA8-4B55-87B0-8DA3E74A515E}" type="presParOf" srcId="{6971993B-FC27-494A-BB29-3237FDDFCD36}" destId="{F663E2D4-9E1B-49A3-953F-F4181E87B575}" srcOrd="2" destOrd="0" presId="urn:microsoft.com/office/officeart/2017/3/layout/HorizontalPathTimeline"/>
    <dgm:cxn modelId="{7C4C5821-2917-427B-BCB0-7AF93856ABD9}" type="presParOf" srcId="{6971993B-FC27-494A-BB29-3237FDDFCD36}" destId="{87C7CBF8-7ABE-4E36-86AE-0566E8D704EB}" srcOrd="3" destOrd="0" presId="urn:microsoft.com/office/officeart/2017/3/layout/HorizontalPathTimeline"/>
    <dgm:cxn modelId="{1342227A-BB1B-4493-9A8A-B6B56AC30411}" type="presParOf" srcId="{6971993B-FC27-494A-BB29-3237FDDFCD36}" destId="{52FB6D99-D927-424C-87E4-CFC74F2A7DDE}" srcOrd="4" destOrd="0" presId="urn:microsoft.com/office/officeart/2017/3/layout/HorizontalPathTimeline"/>
    <dgm:cxn modelId="{EEDF71EE-2AE1-456E-B7E7-D94390BBE92D}" type="presParOf" srcId="{C80A922E-FBB6-4C72-9A6F-3B0A0EEBE9E9}" destId="{CDABE763-6481-4D4A-AD85-DF9F87939830}" srcOrd="1" destOrd="0" presId="urn:microsoft.com/office/officeart/2017/3/layout/HorizontalPathTimeline"/>
    <dgm:cxn modelId="{844EA304-B5F9-4669-A53D-AB61291D5CFD}" type="presParOf" srcId="{C80A922E-FBB6-4C72-9A6F-3B0A0EEBE9E9}" destId="{1713E593-C52D-444F-AAB8-7055BC0B255C}" srcOrd="2" destOrd="0" presId="urn:microsoft.com/office/officeart/2017/3/layout/HorizontalPathTimeline"/>
    <dgm:cxn modelId="{82B3B747-A92E-4270-B11D-43ECFA7B82B7}" type="presParOf" srcId="{1713E593-C52D-444F-AAB8-7055BC0B255C}" destId="{84F1B138-3B8A-4493-A6F6-B4298FB3FA57}" srcOrd="0" destOrd="0" presId="urn:microsoft.com/office/officeart/2017/3/layout/HorizontalPathTimeline"/>
    <dgm:cxn modelId="{33D31893-A836-4246-B0B7-194A8073CC2D}" type="presParOf" srcId="{1713E593-C52D-444F-AAB8-7055BC0B255C}" destId="{29E21B2C-A248-4942-8632-AA9F2A9D3CD5}" srcOrd="1" destOrd="0" presId="urn:microsoft.com/office/officeart/2017/3/layout/HorizontalPathTimeline"/>
    <dgm:cxn modelId="{F7B43D1F-02CC-41C2-8A12-9F31533BD0B9}" type="presParOf" srcId="{29E21B2C-A248-4942-8632-AA9F2A9D3CD5}" destId="{CB51C03F-A2B8-42C6-9FFC-11C396928CFF}" srcOrd="0" destOrd="0" presId="urn:microsoft.com/office/officeart/2017/3/layout/HorizontalPathTimeline"/>
    <dgm:cxn modelId="{3A9030B3-A9D3-434D-913F-03AD632D7E6D}" type="presParOf" srcId="{29E21B2C-A248-4942-8632-AA9F2A9D3CD5}" destId="{F9312744-ABC7-493E-8143-855ECCFC44C7}" srcOrd="1" destOrd="0" presId="urn:microsoft.com/office/officeart/2017/3/layout/HorizontalPathTimeline"/>
    <dgm:cxn modelId="{AE59F165-47CB-4391-8652-1383FF853AE9}" type="presParOf" srcId="{1713E593-C52D-444F-AAB8-7055BC0B255C}" destId="{DC429203-A210-4CD4-97C5-DD212B10BA50}" srcOrd="2" destOrd="0" presId="urn:microsoft.com/office/officeart/2017/3/layout/HorizontalPathTimeline"/>
    <dgm:cxn modelId="{83FB0A5F-3468-4677-A1A5-249E41A62E33}" type="presParOf" srcId="{1713E593-C52D-444F-AAB8-7055BC0B255C}" destId="{FB1B3988-11BB-439B-88E6-00C20BD685B7}" srcOrd="3" destOrd="0" presId="urn:microsoft.com/office/officeart/2017/3/layout/HorizontalPathTimeline"/>
    <dgm:cxn modelId="{78AC298C-718B-44E1-84BD-65D5F4A025DF}" type="presParOf" srcId="{1713E593-C52D-444F-AAB8-7055BC0B255C}" destId="{635CA1EE-7C91-4F84-A6C6-162327AA4C4F}" srcOrd="4" destOrd="0" presId="urn:microsoft.com/office/officeart/2017/3/layout/HorizontalPathTimeline"/>
    <dgm:cxn modelId="{D539FC6F-15AF-4223-9EBA-7360BF54C84C}" type="presParOf" srcId="{C80A922E-FBB6-4C72-9A6F-3B0A0EEBE9E9}" destId="{B53D5FCB-2C4F-4D89-9078-67C33124A9B2}" srcOrd="3" destOrd="0" presId="urn:microsoft.com/office/officeart/2017/3/layout/HorizontalPathTimeline"/>
    <dgm:cxn modelId="{EA22BA19-A3F8-4E67-BCCA-9FF94F04C21C}" type="presParOf" srcId="{C80A922E-FBB6-4C72-9A6F-3B0A0EEBE9E9}" destId="{7C119CC1-437D-4021-B423-23C18B54B654}" srcOrd="4" destOrd="0" presId="urn:microsoft.com/office/officeart/2017/3/layout/HorizontalPathTimeline"/>
    <dgm:cxn modelId="{8F71F3FC-5F0D-478A-8C5C-395F7A7E6466}" type="presParOf" srcId="{7C119CC1-437D-4021-B423-23C18B54B654}" destId="{68EC8EE1-2F41-4D37-ABD1-A77FD998EBA5}" srcOrd="0" destOrd="0" presId="urn:microsoft.com/office/officeart/2017/3/layout/HorizontalPathTimeline"/>
    <dgm:cxn modelId="{ECBDDD2E-E4CB-48AB-A12E-A3881DF324A9}" type="presParOf" srcId="{7C119CC1-437D-4021-B423-23C18B54B654}" destId="{97C433DB-B963-4427-8BB5-5E49DF5173A9}" srcOrd="1" destOrd="0" presId="urn:microsoft.com/office/officeart/2017/3/layout/HorizontalPathTimeline"/>
    <dgm:cxn modelId="{B9301EE8-CA16-4D5E-805D-7D42B4B8B632}" type="presParOf" srcId="{97C433DB-B963-4427-8BB5-5E49DF5173A9}" destId="{23CE09CB-3B20-4116-B39E-785EF2A071B2}" srcOrd="0" destOrd="0" presId="urn:microsoft.com/office/officeart/2017/3/layout/HorizontalPathTimeline"/>
    <dgm:cxn modelId="{5944FC79-11A1-46AB-AD7D-2421F5F6D7B3}" type="presParOf" srcId="{97C433DB-B963-4427-8BB5-5E49DF5173A9}" destId="{061BDC95-D73C-4CD9-83EA-379DBB5A6BD9}" srcOrd="1" destOrd="0" presId="urn:microsoft.com/office/officeart/2017/3/layout/HorizontalPathTimeline"/>
    <dgm:cxn modelId="{C9E367F9-58AA-4387-8A29-F8567DB00C79}" type="presParOf" srcId="{7C119CC1-437D-4021-B423-23C18B54B654}" destId="{ED9B8498-8D3C-4073-92DA-8DBA9296FC8B}" srcOrd="2" destOrd="0" presId="urn:microsoft.com/office/officeart/2017/3/layout/HorizontalPathTimeline"/>
    <dgm:cxn modelId="{4FA2782A-334C-47E3-94C7-1452A81FE813}" type="presParOf" srcId="{7C119CC1-437D-4021-B423-23C18B54B654}" destId="{2241B256-B14C-44DB-92D8-BA0EC3347CD2}" srcOrd="3" destOrd="0" presId="urn:microsoft.com/office/officeart/2017/3/layout/HorizontalPathTimeline"/>
    <dgm:cxn modelId="{A68F116E-1878-4D45-90D7-4EC01D1D9297}" type="presParOf" srcId="{7C119CC1-437D-4021-B423-23C18B54B654}" destId="{09712682-81E6-46B6-8A4B-9CE0E2821DA5}" srcOrd="4" destOrd="0" presId="urn:microsoft.com/office/officeart/2017/3/layout/HorizontalPath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6B6800-3C77-46C2-A109-869DA631AB04}"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8607463D-3478-4943-91F8-8065FFA62828}">
      <dgm:prSet/>
      <dgm:spPr/>
      <dgm:t>
        <a:bodyPr/>
        <a:lstStyle/>
        <a:p>
          <a:r>
            <a:rPr lang="en-US" baseline="0" dirty="0"/>
            <a:t>April 2016</a:t>
          </a:r>
          <a:endParaRPr lang="en-US" dirty="0"/>
        </a:p>
      </dgm:t>
    </dgm:pt>
    <dgm:pt modelId="{31A73B68-6B7F-4AEE-9AC1-20571B746F49}" type="parTrans" cxnId="{B671833D-FF10-4841-AEFC-8A453D0E0327}">
      <dgm:prSet/>
      <dgm:spPr/>
      <dgm:t>
        <a:bodyPr/>
        <a:lstStyle/>
        <a:p>
          <a:endParaRPr lang="en-US"/>
        </a:p>
      </dgm:t>
    </dgm:pt>
    <dgm:pt modelId="{06266183-4741-4D68-8F41-2EC522D0831D}" type="sibTrans" cxnId="{B671833D-FF10-4841-AEFC-8A453D0E0327}">
      <dgm:prSet/>
      <dgm:spPr/>
      <dgm:t>
        <a:bodyPr/>
        <a:lstStyle/>
        <a:p>
          <a:endParaRPr lang="en-US"/>
        </a:p>
      </dgm:t>
    </dgm:pt>
    <dgm:pt modelId="{D941C09F-68A7-4DC3-B2C3-D6039996BE6C}">
      <dgm:prSet/>
      <dgm:spPr/>
      <dgm:t>
        <a:bodyPr/>
        <a:lstStyle/>
        <a:p>
          <a:r>
            <a:rPr lang="en-US" baseline="0"/>
            <a:t>2 Roundtable Meetings, comprising 22 CBOs, agencies, religious organizations and associations</a:t>
          </a:r>
          <a:endParaRPr lang="en-US"/>
        </a:p>
      </dgm:t>
    </dgm:pt>
    <dgm:pt modelId="{BDC05C7B-911C-4336-B5E6-AA352F0BA472}" type="parTrans" cxnId="{3D161718-5D30-4A05-B4C4-240883C1526F}">
      <dgm:prSet/>
      <dgm:spPr/>
      <dgm:t>
        <a:bodyPr/>
        <a:lstStyle/>
        <a:p>
          <a:endParaRPr lang="en-US"/>
        </a:p>
      </dgm:t>
    </dgm:pt>
    <dgm:pt modelId="{9D9F96CF-A5AA-4A46-AA34-396D48C6B201}" type="sibTrans" cxnId="{3D161718-5D30-4A05-B4C4-240883C1526F}">
      <dgm:prSet/>
      <dgm:spPr/>
      <dgm:t>
        <a:bodyPr/>
        <a:lstStyle/>
        <a:p>
          <a:endParaRPr lang="en-US"/>
        </a:p>
      </dgm:t>
    </dgm:pt>
    <dgm:pt modelId="{374F3EEE-FB11-4E29-908B-938752101D87}" type="pres">
      <dgm:prSet presAssocID="{DB6B6800-3C77-46C2-A109-869DA631AB04}" presName="hierChild1" presStyleCnt="0">
        <dgm:presLayoutVars>
          <dgm:chPref val="1"/>
          <dgm:dir/>
          <dgm:animOne val="branch"/>
          <dgm:animLvl val="lvl"/>
          <dgm:resizeHandles/>
        </dgm:presLayoutVars>
      </dgm:prSet>
      <dgm:spPr/>
      <dgm:t>
        <a:bodyPr/>
        <a:lstStyle/>
        <a:p>
          <a:endParaRPr lang="en-US"/>
        </a:p>
      </dgm:t>
    </dgm:pt>
    <dgm:pt modelId="{C053CE75-0E0D-425F-8E35-A3D549265EE7}" type="pres">
      <dgm:prSet presAssocID="{8607463D-3478-4943-91F8-8065FFA62828}" presName="hierRoot1" presStyleCnt="0"/>
      <dgm:spPr/>
    </dgm:pt>
    <dgm:pt modelId="{55B17B8B-0EAC-4497-B7D4-5D871449AE9F}" type="pres">
      <dgm:prSet presAssocID="{8607463D-3478-4943-91F8-8065FFA62828}" presName="composite" presStyleCnt="0"/>
      <dgm:spPr/>
    </dgm:pt>
    <dgm:pt modelId="{988BFFD1-2EBE-45FA-AD06-D4CD05FBD8F8}" type="pres">
      <dgm:prSet presAssocID="{8607463D-3478-4943-91F8-8065FFA62828}" presName="background" presStyleLbl="node0" presStyleIdx="0" presStyleCnt="2"/>
      <dgm:spPr/>
    </dgm:pt>
    <dgm:pt modelId="{4FA95577-0868-4C8D-AFEA-ADC315F564CD}" type="pres">
      <dgm:prSet presAssocID="{8607463D-3478-4943-91F8-8065FFA62828}" presName="text" presStyleLbl="fgAcc0" presStyleIdx="0" presStyleCnt="2">
        <dgm:presLayoutVars>
          <dgm:chPref val="3"/>
        </dgm:presLayoutVars>
      </dgm:prSet>
      <dgm:spPr/>
      <dgm:t>
        <a:bodyPr/>
        <a:lstStyle/>
        <a:p>
          <a:endParaRPr lang="en-US"/>
        </a:p>
      </dgm:t>
    </dgm:pt>
    <dgm:pt modelId="{2E429392-E1CE-4F86-8CE8-82C2BA0B5626}" type="pres">
      <dgm:prSet presAssocID="{8607463D-3478-4943-91F8-8065FFA62828}" presName="hierChild2" presStyleCnt="0"/>
      <dgm:spPr/>
    </dgm:pt>
    <dgm:pt modelId="{85A3DC84-9FF7-48C5-8656-C32DBA37B3D3}" type="pres">
      <dgm:prSet presAssocID="{D941C09F-68A7-4DC3-B2C3-D6039996BE6C}" presName="hierRoot1" presStyleCnt="0"/>
      <dgm:spPr/>
    </dgm:pt>
    <dgm:pt modelId="{25BCE7C6-9F17-4820-8173-CC90BFF8C49C}" type="pres">
      <dgm:prSet presAssocID="{D941C09F-68A7-4DC3-B2C3-D6039996BE6C}" presName="composite" presStyleCnt="0"/>
      <dgm:spPr/>
    </dgm:pt>
    <dgm:pt modelId="{07D38DFA-0B21-4B61-99AF-F733BF7EA777}" type="pres">
      <dgm:prSet presAssocID="{D941C09F-68A7-4DC3-B2C3-D6039996BE6C}" presName="background" presStyleLbl="node0" presStyleIdx="1" presStyleCnt="2"/>
      <dgm:spPr/>
    </dgm:pt>
    <dgm:pt modelId="{D9DFBC7B-7433-4C09-B846-A850F71EECD6}" type="pres">
      <dgm:prSet presAssocID="{D941C09F-68A7-4DC3-B2C3-D6039996BE6C}" presName="text" presStyleLbl="fgAcc0" presStyleIdx="1" presStyleCnt="2">
        <dgm:presLayoutVars>
          <dgm:chPref val="3"/>
        </dgm:presLayoutVars>
      </dgm:prSet>
      <dgm:spPr/>
      <dgm:t>
        <a:bodyPr/>
        <a:lstStyle/>
        <a:p>
          <a:endParaRPr lang="en-US"/>
        </a:p>
      </dgm:t>
    </dgm:pt>
    <dgm:pt modelId="{0B723665-F968-4603-9CF0-9EC79E60C67C}" type="pres">
      <dgm:prSet presAssocID="{D941C09F-68A7-4DC3-B2C3-D6039996BE6C}" presName="hierChild2" presStyleCnt="0"/>
      <dgm:spPr/>
    </dgm:pt>
  </dgm:ptLst>
  <dgm:cxnLst>
    <dgm:cxn modelId="{F66D0303-A1D9-4F52-9736-3FC294414665}" type="presOf" srcId="{DB6B6800-3C77-46C2-A109-869DA631AB04}" destId="{374F3EEE-FB11-4E29-908B-938752101D87}" srcOrd="0" destOrd="0" presId="urn:microsoft.com/office/officeart/2005/8/layout/hierarchy1"/>
    <dgm:cxn modelId="{455E49F2-9EA5-4C83-AEAE-18A4225FFD3B}" type="presOf" srcId="{8607463D-3478-4943-91F8-8065FFA62828}" destId="{4FA95577-0868-4C8D-AFEA-ADC315F564CD}" srcOrd="0" destOrd="0" presId="urn:microsoft.com/office/officeart/2005/8/layout/hierarchy1"/>
    <dgm:cxn modelId="{B671833D-FF10-4841-AEFC-8A453D0E0327}" srcId="{DB6B6800-3C77-46C2-A109-869DA631AB04}" destId="{8607463D-3478-4943-91F8-8065FFA62828}" srcOrd="0" destOrd="0" parTransId="{31A73B68-6B7F-4AEE-9AC1-20571B746F49}" sibTransId="{06266183-4741-4D68-8F41-2EC522D0831D}"/>
    <dgm:cxn modelId="{8B9BB2C9-59DB-4C2D-8839-978CFFF4F466}" type="presOf" srcId="{D941C09F-68A7-4DC3-B2C3-D6039996BE6C}" destId="{D9DFBC7B-7433-4C09-B846-A850F71EECD6}" srcOrd="0" destOrd="0" presId="urn:microsoft.com/office/officeart/2005/8/layout/hierarchy1"/>
    <dgm:cxn modelId="{3D161718-5D30-4A05-B4C4-240883C1526F}" srcId="{DB6B6800-3C77-46C2-A109-869DA631AB04}" destId="{D941C09F-68A7-4DC3-B2C3-D6039996BE6C}" srcOrd="1" destOrd="0" parTransId="{BDC05C7B-911C-4336-B5E6-AA352F0BA472}" sibTransId="{9D9F96CF-A5AA-4A46-AA34-396D48C6B201}"/>
    <dgm:cxn modelId="{60532573-93E2-4E31-AE53-375836E68406}" type="presParOf" srcId="{374F3EEE-FB11-4E29-908B-938752101D87}" destId="{C053CE75-0E0D-425F-8E35-A3D549265EE7}" srcOrd="0" destOrd="0" presId="urn:microsoft.com/office/officeart/2005/8/layout/hierarchy1"/>
    <dgm:cxn modelId="{AFF54C4B-EC73-4561-B4EB-280B0CCF4854}" type="presParOf" srcId="{C053CE75-0E0D-425F-8E35-A3D549265EE7}" destId="{55B17B8B-0EAC-4497-B7D4-5D871449AE9F}" srcOrd="0" destOrd="0" presId="urn:microsoft.com/office/officeart/2005/8/layout/hierarchy1"/>
    <dgm:cxn modelId="{FBD7C439-3177-48C6-801F-E804C8FA07FC}" type="presParOf" srcId="{55B17B8B-0EAC-4497-B7D4-5D871449AE9F}" destId="{988BFFD1-2EBE-45FA-AD06-D4CD05FBD8F8}" srcOrd="0" destOrd="0" presId="urn:microsoft.com/office/officeart/2005/8/layout/hierarchy1"/>
    <dgm:cxn modelId="{26EB35B5-5A6E-492A-9ED3-751D53A53864}" type="presParOf" srcId="{55B17B8B-0EAC-4497-B7D4-5D871449AE9F}" destId="{4FA95577-0868-4C8D-AFEA-ADC315F564CD}" srcOrd="1" destOrd="0" presId="urn:microsoft.com/office/officeart/2005/8/layout/hierarchy1"/>
    <dgm:cxn modelId="{72582F43-5D4D-48DB-AAC9-1B38B54DB38C}" type="presParOf" srcId="{C053CE75-0E0D-425F-8E35-A3D549265EE7}" destId="{2E429392-E1CE-4F86-8CE8-82C2BA0B5626}" srcOrd="1" destOrd="0" presId="urn:microsoft.com/office/officeart/2005/8/layout/hierarchy1"/>
    <dgm:cxn modelId="{0A29E4CF-C385-4AAE-8A12-96D82584B808}" type="presParOf" srcId="{374F3EEE-FB11-4E29-908B-938752101D87}" destId="{85A3DC84-9FF7-48C5-8656-C32DBA37B3D3}" srcOrd="1" destOrd="0" presId="urn:microsoft.com/office/officeart/2005/8/layout/hierarchy1"/>
    <dgm:cxn modelId="{01C525D0-40CA-49DB-A29E-4619C011C4EE}" type="presParOf" srcId="{85A3DC84-9FF7-48C5-8656-C32DBA37B3D3}" destId="{25BCE7C6-9F17-4820-8173-CC90BFF8C49C}" srcOrd="0" destOrd="0" presId="urn:microsoft.com/office/officeart/2005/8/layout/hierarchy1"/>
    <dgm:cxn modelId="{6C7DE951-5D0F-44F7-ACBF-FF4FD8C6172E}" type="presParOf" srcId="{25BCE7C6-9F17-4820-8173-CC90BFF8C49C}" destId="{07D38DFA-0B21-4B61-99AF-F733BF7EA777}" srcOrd="0" destOrd="0" presId="urn:microsoft.com/office/officeart/2005/8/layout/hierarchy1"/>
    <dgm:cxn modelId="{5C0EDB83-0738-40F0-B3D7-0434B4D9EAF6}" type="presParOf" srcId="{25BCE7C6-9F17-4820-8173-CC90BFF8C49C}" destId="{D9DFBC7B-7433-4C09-B846-A850F71EECD6}" srcOrd="1" destOrd="0" presId="urn:microsoft.com/office/officeart/2005/8/layout/hierarchy1"/>
    <dgm:cxn modelId="{663D137D-6F17-4BCC-8893-719BB143CB29}" type="presParOf" srcId="{85A3DC84-9FF7-48C5-8656-C32DBA37B3D3}" destId="{0B723665-F968-4603-9CF0-9EC79E60C67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7E38F5-DB58-294F-B762-71763A4418A9}"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E98A8CE3-D926-5C44-BDBD-63941F0F8250}">
      <dgm:prSet phldrT="[Text]"/>
      <dgm:spPr>
        <a:solidFill>
          <a:schemeClr val="tx2">
            <a:lumMod val="25000"/>
            <a:lumOff val="75000"/>
          </a:schemeClr>
        </a:solidFill>
      </dgm:spPr>
      <dgm:t>
        <a:bodyPr/>
        <a:lstStyle/>
        <a:p>
          <a:r>
            <a:rPr lang="en-US" baseline="0" dirty="0">
              <a:solidFill>
                <a:schemeClr val="accent4"/>
              </a:solidFill>
            </a:rPr>
            <a:t>ACE</a:t>
          </a:r>
          <a:r>
            <a:rPr lang="en-US" dirty="0">
              <a:solidFill>
                <a:schemeClr val="bg1"/>
              </a:solidFill>
            </a:rPr>
            <a:t> </a:t>
          </a:r>
        </a:p>
      </dgm:t>
    </dgm:pt>
    <dgm:pt modelId="{71780735-C508-624F-AF9A-EE0523A5E26E}" type="parTrans" cxnId="{CAEA5AD9-A278-B349-990C-E987B1195ABF}">
      <dgm:prSet/>
      <dgm:spPr/>
      <dgm:t>
        <a:bodyPr/>
        <a:lstStyle/>
        <a:p>
          <a:endParaRPr lang="en-US"/>
        </a:p>
      </dgm:t>
    </dgm:pt>
    <dgm:pt modelId="{57CCB679-2A9C-0144-82B7-58F50511A451}" type="sibTrans" cxnId="{CAEA5AD9-A278-B349-990C-E987B1195ABF}">
      <dgm:prSet/>
      <dgm:spPr/>
      <dgm:t>
        <a:bodyPr/>
        <a:lstStyle/>
        <a:p>
          <a:endParaRPr lang="en-US"/>
        </a:p>
      </dgm:t>
    </dgm:pt>
    <dgm:pt modelId="{5FD779DF-B426-6E40-A72E-7215364D8E85}">
      <dgm:prSet phldrT="[Text]"/>
      <dgm:spPr>
        <a:solidFill>
          <a:schemeClr val="tx2">
            <a:lumMod val="25000"/>
            <a:lumOff val="75000"/>
          </a:schemeClr>
        </a:solidFill>
      </dgm:spPr>
      <dgm:t>
        <a:bodyPr/>
        <a:lstStyle/>
        <a:p>
          <a:r>
            <a:rPr lang="en-US" baseline="0" dirty="0">
              <a:solidFill>
                <a:schemeClr val="accent4"/>
              </a:solidFill>
            </a:rPr>
            <a:t>College Initiative</a:t>
          </a:r>
        </a:p>
      </dgm:t>
    </dgm:pt>
    <dgm:pt modelId="{7B535B15-780C-2545-B354-CEB0CC3DA84F}" type="parTrans" cxnId="{CE39FA73-2AD3-2D4E-99D7-7047970A482D}">
      <dgm:prSet/>
      <dgm:spPr/>
      <dgm:t>
        <a:bodyPr/>
        <a:lstStyle/>
        <a:p>
          <a:endParaRPr lang="en-US"/>
        </a:p>
      </dgm:t>
    </dgm:pt>
    <dgm:pt modelId="{F579B69A-A4BE-6545-9314-A18EAEAEEC8E}" type="sibTrans" cxnId="{CE39FA73-2AD3-2D4E-99D7-7047970A482D}">
      <dgm:prSet/>
      <dgm:spPr/>
      <dgm:t>
        <a:bodyPr/>
        <a:lstStyle/>
        <a:p>
          <a:endParaRPr lang="en-US"/>
        </a:p>
      </dgm:t>
    </dgm:pt>
    <dgm:pt modelId="{B4E86E0A-753D-7049-9630-15E280DB2B93}">
      <dgm:prSet phldrT="[Text]"/>
      <dgm:spPr>
        <a:solidFill>
          <a:schemeClr val="tx2">
            <a:lumMod val="25000"/>
            <a:lumOff val="75000"/>
          </a:schemeClr>
        </a:solidFill>
      </dgm:spPr>
      <dgm:t>
        <a:bodyPr/>
        <a:lstStyle/>
        <a:p>
          <a:r>
            <a:rPr lang="en-US" baseline="0" dirty="0">
              <a:solidFill>
                <a:schemeClr val="accent4"/>
              </a:solidFill>
            </a:rPr>
            <a:t>Outreach at  </a:t>
          </a:r>
          <a:r>
            <a:rPr lang="en-US" baseline="0" dirty="0" err="1">
              <a:solidFill>
                <a:schemeClr val="accent4"/>
              </a:solidFill>
            </a:rPr>
            <a:t>Rikers</a:t>
          </a:r>
          <a:r>
            <a:rPr lang="en-US" baseline="0" dirty="0">
              <a:solidFill>
                <a:schemeClr val="accent4"/>
              </a:solidFill>
            </a:rPr>
            <a:t> &amp; </a:t>
          </a:r>
          <a:r>
            <a:rPr lang="en-US" baseline="0" dirty="0" err="1">
              <a:solidFill>
                <a:schemeClr val="accent4"/>
              </a:solidFill>
            </a:rPr>
            <a:t>Queensboro</a:t>
          </a:r>
          <a:endParaRPr lang="en-US" baseline="0" dirty="0">
            <a:solidFill>
              <a:schemeClr val="accent4"/>
            </a:solidFill>
          </a:endParaRPr>
        </a:p>
      </dgm:t>
    </dgm:pt>
    <dgm:pt modelId="{AFF2C093-91C3-844A-999A-5C341E7B0D4A}" type="parTrans" cxnId="{72B4AA0C-D2C2-0040-A7C7-19244BBE833A}">
      <dgm:prSet/>
      <dgm:spPr/>
      <dgm:t>
        <a:bodyPr/>
        <a:lstStyle/>
        <a:p>
          <a:endParaRPr lang="en-US"/>
        </a:p>
      </dgm:t>
    </dgm:pt>
    <dgm:pt modelId="{A3890DD8-4784-5D40-9712-5821B52E672B}" type="sibTrans" cxnId="{72B4AA0C-D2C2-0040-A7C7-19244BBE833A}">
      <dgm:prSet/>
      <dgm:spPr/>
      <dgm:t>
        <a:bodyPr/>
        <a:lstStyle/>
        <a:p>
          <a:endParaRPr lang="en-US"/>
        </a:p>
      </dgm:t>
    </dgm:pt>
    <dgm:pt modelId="{EB21306D-4AAE-C748-ABFB-AC8F44F00D47}">
      <dgm:prSet phldrT="[Text]"/>
      <dgm:spPr>
        <a:solidFill>
          <a:schemeClr val="tx2">
            <a:lumMod val="25000"/>
            <a:lumOff val="75000"/>
          </a:schemeClr>
        </a:solidFill>
      </dgm:spPr>
      <dgm:t>
        <a:bodyPr/>
        <a:lstStyle/>
        <a:p>
          <a:r>
            <a:rPr lang="en-US" baseline="0" dirty="0">
              <a:solidFill>
                <a:schemeClr val="accent4"/>
              </a:solidFill>
            </a:rPr>
            <a:t>General Admissions</a:t>
          </a:r>
        </a:p>
      </dgm:t>
    </dgm:pt>
    <dgm:pt modelId="{B7C01E59-B680-8540-A1DD-F11F115D1CB1}" type="parTrans" cxnId="{B242CF02-6140-A741-ABDB-1595FF2DCA12}">
      <dgm:prSet/>
      <dgm:spPr/>
      <dgm:t>
        <a:bodyPr/>
        <a:lstStyle/>
        <a:p>
          <a:endParaRPr lang="en-US"/>
        </a:p>
      </dgm:t>
    </dgm:pt>
    <dgm:pt modelId="{78E51733-1C55-0243-AC65-0A289E25736D}" type="sibTrans" cxnId="{B242CF02-6140-A741-ABDB-1595FF2DCA12}">
      <dgm:prSet/>
      <dgm:spPr/>
      <dgm:t>
        <a:bodyPr/>
        <a:lstStyle/>
        <a:p>
          <a:endParaRPr lang="en-US"/>
        </a:p>
      </dgm:t>
    </dgm:pt>
    <dgm:pt modelId="{B99AB89C-4DF3-DB4F-8109-558710D06A7F}" type="pres">
      <dgm:prSet presAssocID="{2D7E38F5-DB58-294F-B762-71763A4418A9}" presName="Name0" presStyleCnt="0">
        <dgm:presLayoutVars>
          <dgm:chPref val="3"/>
          <dgm:dir/>
          <dgm:animLvl val="lvl"/>
          <dgm:resizeHandles/>
        </dgm:presLayoutVars>
      </dgm:prSet>
      <dgm:spPr/>
      <dgm:t>
        <a:bodyPr/>
        <a:lstStyle/>
        <a:p>
          <a:endParaRPr lang="en-US"/>
        </a:p>
      </dgm:t>
    </dgm:pt>
    <dgm:pt modelId="{54895F82-3D5E-384D-A347-187875676F89}" type="pres">
      <dgm:prSet presAssocID="{E98A8CE3-D926-5C44-BDBD-63941F0F8250}" presName="horFlow" presStyleCnt="0"/>
      <dgm:spPr/>
    </dgm:pt>
    <dgm:pt modelId="{CC19BE3B-2BC5-7F46-83ED-FECD22E855FE}" type="pres">
      <dgm:prSet presAssocID="{E98A8CE3-D926-5C44-BDBD-63941F0F8250}" presName="bigChev" presStyleLbl="node1" presStyleIdx="0" presStyleCnt="3" custScaleX="77287" custScaleY="72050" custLinFactNeighborX="3936" custLinFactNeighborY="-26678"/>
      <dgm:spPr/>
      <dgm:t>
        <a:bodyPr/>
        <a:lstStyle/>
        <a:p>
          <a:endParaRPr lang="en-US"/>
        </a:p>
      </dgm:t>
    </dgm:pt>
    <dgm:pt modelId="{F9D8780B-16F4-D547-B68A-5BCE95EA98C6}" type="pres">
      <dgm:prSet presAssocID="{E98A8CE3-D926-5C44-BDBD-63941F0F8250}" presName="vSp" presStyleCnt="0"/>
      <dgm:spPr/>
    </dgm:pt>
    <dgm:pt modelId="{265A8F45-35C4-A444-A94F-6C5352F8461A}" type="pres">
      <dgm:prSet presAssocID="{5FD779DF-B426-6E40-A72E-7215364D8E85}" presName="horFlow" presStyleCnt="0"/>
      <dgm:spPr/>
    </dgm:pt>
    <dgm:pt modelId="{93D19603-449A-5E45-BC07-C21E6464E276}" type="pres">
      <dgm:prSet presAssocID="{5FD779DF-B426-6E40-A72E-7215364D8E85}" presName="bigChev" presStyleLbl="node1" presStyleIdx="1" presStyleCnt="3" custScaleY="25561" custLinFactNeighborX="-383" custLinFactNeighborY="-53875"/>
      <dgm:spPr/>
      <dgm:t>
        <a:bodyPr/>
        <a:lstStyle/>
        <a:p>
          <a:endParaRPr lang="en-US"/>
        </a:p>
      </dgm:t>
    </dgm:pt>
    <dgm:pt modelId="{9F81303B-A648-124A-A77B-DFC5D4B258FA}" type="pres">
      <dgm:prSet presAssocID="{AFF2C093-91C3-844A-999A-5C341E7B0D4A}" presName="parTrans" presStyleCnt="0"/>
      <dgm:spPr/>
    </dgm:pt>
    <dgm:pt modelId="{E9C12D98-D4A0-AE46-905A-9C0D33FD8233}" type="pres">
      <dgm:prSet presAssocID="{B4E86E0A-753D-7049-9630-15E280DB2B93}" presName="node" presStyleLbl="alignAccFollowNode1" presStyleIdx="0" presStyleCnt="1" custLinFactX="-85865" custLinFactNeighborX="-100000" custLinFactNeighborY="23351">
        <dgm:presLayoutVars>
          <dgm:bulletEnabled val="1"/>
        </dgm:presLayoutVars>
      </dgm:prSet>
      <dgm:spPr/>
      <dgm:t>
        <a:bodyPr/>
        <a:lstStyle/>
        <a:p>
          <a:endParaRPr lang="en-US"/>
        </a:p>
      </dgm:t>
    </dgm:pt>
    <dgm:pt modelId="{2F703520-1BC4-F241-BD0D-9CAC539404E2}" type="pres">
      <dgm:prSet presAssocID="{5FD779DF-B426-6E40-A72E-7215364D8E85}" presName="vSp" presStyleCnt="0"/>
      <dgm:spPr/>
    </dgm:pt>
    <dgm:pt modelId="{91D24DD5-8BA0-3A47-9754-768C79D08F1A}" type="pres">
      <dgm:prSet presAssocID="{EB21306D-4AAE-C748-ABFB-AC8F44F00D47}" presName="horFlow" presStyleCnt="0"/>
      <dgm:spPr/>
    </dgm:pt>
    <dgm:pt modelId="{01E2D7C9-080E-CC4D-A6FD-829482B9B9A6}" type="pres">
      <dgm:prSet presAssocID="{EB21306D-4AAE-C748-ABFB-AC8F44F00D47}" presName="bigChev" presStyleLbl="node1" presStyleIdx="2" presStyleCnt="3" custLinFactNeighborX="-4427" custLinFactNeighborY="11523"/>
      <dgm:spPr/>
      <dgm:t>
        <a:bodyPr/>
        <a:lstStyle/>
        <a:p>
          <a:endParaRPr lang="en-US"/>
        </a:p>
      </dgm:t>
    </dgm:pt>
  </dgm:ptLst>
  <dgm:cxnLst>
    <dgm:cxn modelId="{CAEA5AD9-A278-B349-990C-E987B1195ABF}" srcId="{2D7E38F5-DB58-294F-B762-71763A4418A9}" destId="{E98A8CE3-D926-5C44-BDBD-63941F0F8250}" srcOrd="0" destOrd="0" parTransId="{71780735-C508-624F-AF9A-EE0523A5E26E}" sibTransId="{57CCB679-2A9C-0144-82B7-58F50511A451}"/>
    <dgm:cxn modelId="{620C8D0C-D4F2-894A-89DD-075FB67C964A}" type="presOf" srcId="{E98A8CE3-D926-5C44-BDBD-63941F0F8250}" destId="{CC19BE3B-2BC5-7F46-83ED-FECD22E855FE}" srcOrd="0" destOrd="0" presId="urn:microsoft.com/office/officeart/2005/8/layout/lProcess3"/>
    <dgm:cxn modelId="{B242CF02-6140-A741-ABDB-1595FF2DCA12}" srcId="{2D7E38F5-DB58-294F-B762-71763A4418A9}" destId="{EB21306D-4AAE-C748-ABFB-AC8F44F00D47}" srcOrd="2" destOrd="0" parTransId="{B7C01E59-B680-8540-A1DD-F11F115D1CB1}" sibTransId="{78E51733-1C55-0243-AC65-0A289E25736D}"/>
    <dgm:cxn modelId="{CE39FA73-2AD3-2D4E-99D7-7047970A482D}" srcId="{2D7E38F5-DB58-294F-B762-71763A4418A9}" destId="{5FD779DF-B426-6E40-A72E-7215364D8E85}" srcOrd="1" destOrd="0" parTransId="{7B535B15-780C-2545-B354-CEB0CC3DA84F}" sibTransId="{F579B69A-A4BE-6545-9314-A18EAEAEEC8E}"/>
    <dgm:cxn modelId="{9B67BDD7-AB72-7F4E-9DC8-76B3A420E12B}" type="presOf" srcId="{EB21306D-4AAE-C748-ABFB-AC8F44F00D47}" destId="{01E2D7C9-080E-CC4D-A6FD-829482B9B9A6}" srcOrd="0" destOrd="0" presId="urn:microsoft.com/office/officeart/2005/8/layout/lProcess3"/>
    <dgm:cxn modelId="{676682AD-4B9B-F644-87A7-7C04A4F90B3E}" type="presOf" srcId="{B4E86E0A-753D-7049-9630-15E280DB2B93}" destId="{E9C12D98-D4A0-AE46-905A-9C0D33FD8233}" srcOrd="0" destOrd="0" presId="urn:microsoft.com/office/officeart/2005/8/layout/lProcess3"/>
    <dgm:cxn modelId="{72B4AA0C-D2C2-0040-A7C7-19244BBE833A}" srcId="{5FD779DF-B426-6E40-A72E-7215364D8E85}" destId="{B4E86E0A-753D-7049-9630-15E280DB2B93}" srcOrd="0" destOrd="0" parTransId="{AFF2C093-91C3-844A-999A-5C341E7B0D4A}" sibTransId="{A3890DD8-4784-5D40-9712-5821B52E672B}"/>
    <dgm:cxn modelId="{BAFE277F-0089-6B41-8B70-A5630C2BA79E}" type="presOf" srcId="{2D7E38F5-DB58-294F-B762-71763A4418A9}" destId="{B99AB89C-4DF3-DB4F-8109-558710D06A7F}" srcOrd="0" destOrd="0" presId="urn:microsoft.com/office/officeart/2005/8/layout/lProcess3"/>
    <dgm:cxn modelId="{D33043FA-CA7B-8B45-9D73-3D57A6C449FF}" type="presOf" srcId="{5FD779DF-B426-6E40-A72E-7215364D8E85}" destId="{93D19603-449A-5E45-BC07-C21E6464E276}" srcOrd="0" destOrd="0" presId="urn:microsoft.com/office/officeart/2005/8/layout/lProcess3"/>
    <dgm:cxn modelId="{8647A385-5486-504E-9853-22696C41AEAD}" type="presParOf" srcId="{B99AB89C-4DF3-DB4F-8109-558710D06A7F}" destId="{54895F82-3D5E-384D-A347-187875676F89}" srcOrd="0" destOrd="0" presId="urn:microsoft.com/office/officeart/2005/8/layout/lProcess3"/>
    <dgm:cxn modelId="{451DB80C-7D00-E04D-84B0-FA49FD2508A9}" type="presParOf" srcId="{54895F82-3D5E-384D-A347-187875676F89}" destId="{CC19BE3B-2BC5-7F46-83ED-FECD22E855FE}" srcOrd="0" destOrd="0" presId="urn:microsoft.com/office/officeart/2005/8/layout/lProcess3"/>
    <dgm:cxn modelId="{18ECA695-2EEA-684F-9775-2874C88B588C}" type="presParOf" srcId="{B99AB89C-4DF3-DB4F-8109-558710D06A7F}" destId="{F9D8780B-16F4-D547-B68A-5BCE95EA98C6}" srcOrd="1" destOrd="0" presId="urn:microsoft.com/office/officeart/2005/8/layout/lProcess3"/>
    <dgm:cxn modelId="{AFB6C01C-D162-704B-92FE-0058CE3088F9}" type="presParOf" srcId="{B99AB89C-4DF3-DB4F-8109-558710D06A7F}" destId="{265A8F45-35C4-A444-A94F-6C5352F8461A}" srcOrd="2" destOrd="0" presId="urn:microsoft.com/office/officeart/2005/8/layout/lProcess3"/>
    <dgm:cxn modelId="{013D845E-D58E-DD4E-813E-3661FFADE19B}" type="presParOf" srcId="{265A8F45-35C4-A444-A94F-6C5352F8461A}" destId="{93D19603-449A-5E45-BC07-C21E6464E276}" srcOrd="0" destOrd="0" presId="urn:microsoft.com/office/officeart/2005/8/layout/lProcess3"/>
    <dgm:cxn modelId="{FA05B955-027D-2C40-B757-2350A83C3F23}" type="presParOf" srcId="{265A8F45-35C4-A444-A94F-6C5352F8461A}" destId="{9F81303B-A648-124A-A77B-DFC5D4B258FA}" srcOrd="1" destOrd="0" presId="urn:microsoft.com/office/officeart/2005/8/layout/lProcess3"/>
    <dgm:cxn modelId="{3E37D6B5-38D6-2944-B629-8C0BBA20BDCC}" type="presParOf" srcId="{265A8F45-35C4-A444-A94F-6C5352F8461A}" destId="{E9C12D98-D4A0-AE46-905A-9C0D33FD8233}" srcOrd="2" destOrd="0" presId="urn:microsoft.com/office/officeart/2005/8/layout/lProcess3"/>
    <dgm:cxn modelId="{59CF00A4-11DA-A046-B5B7-DE5721DF8AF4}" type="presParOf" srcId="{B99AB89C-4DF3-DB4F-8109-558710D06A7F}" destId="{2F703520-1BC4-F241-BD0D-9CAC539404E2}" srcOrd="3" destOrd="0" presId="urn:microsoft.com/office/officeart/2005/8/layout/lProcess3"/>
    <dgm:cxn modelId="{6D69A4BB-22B9-294F-91C8-70ED50ABFB0C}" type="presParOf" srcId="{B99AB89C-4DF3-DB4F-8109-558710D06A7F}" destId="{91D24DD5-8BA0-3A47-9754-768C79D08F1A}" srcOrd="4" destOrd="0" presId="urn:microsoft.com/office/officeart/2005/8/layout/lProcess3"/>
    <dgm:cxn modelId="{F3CA726B-BE6B-6643-899A-E51EC7165B82}" type="presParOf" srcId="{91D24DD5-8BA0-3A47-9754-768C79D08F1A}" destId="{01E2D7C9-080E-CC4D-A6FD-829482B9B9A6}" srcOrd="0"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D92A89-809B-4CB0-8C51-ECC8042FFF99}"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54E53ABC-FBF5-4DAC-B5C8-09DE0772766A}">
      <dgm:prSet custT="1"/>
      <dgm:spPr/>
      <dgm:t>
        <a:bodyPr/>
        <a:lstStyle/>
        <a:p>
          <a:r>
            <a:rPr lang="en-US" sz="1800" dirty="0"/>
            <a:t>Criminal Justice Majors associated with careers in law enforcement, corrections, counseling,  and community supervision</a:t>
          </a:r>
        </a:p>
      </dgm:t>
    </dgm:pt>
    <dgm:pt modelId="{B270ED41-CBFD-476F-98A6-5091E9DCEB4A}" type="parTrans" cxnId="{74B10A60-C5B1-4873-98C5-E51270E291C3}">
      <dgm:prSet/>
      <dgm:spPr/>
      <dgm:t>
        <a:bodyPr/>
        <a:lstStyle/>
        <a:p>
          <a:endParaRPr lang="en-US"/>
        </a:p>
      </dgm:t>
    </dgm:pt>
    <dgm:pt modelId="{FAFB27E6-26BE-4562-B17B-73BFEEE0A764}" type="sibTrans" cxnId="{74B10A60-C5B1-4873-98C5-E51270E291C3}">
      <dgm:prSet/>
      <dgm:spPr/>
      <dgm:t>
        <a:bodyPr/>
        <a:lstStyle/>
        <a:p>
          <a:endParaRPr lang="en-US"/>
        </a:p>
      </dgm:t>
    </dgm:pt>
    <dgm:pt modelId="{B708000C-FE62-45BB-87D7-E2851C2EDEA2}">
      <dgm:prSet custT="1"/>
      <dgm:spPr/>
      <dgm:t>
        <a:bodyPr/>
        <a:lstStyle/>
        <a:p>
          <a:r>
            <a:rPr lang="en-US" sz="1800" dirty="0" err="1">
              <a:solidFill>
                <a:schemeClr val="bg1"/>
              </a:solidFill>
            </a:rPr>
            <a:t>Rikers</a:t>
          </a:r>
          <a:r>
            <a:rPr lang="en-US" sz="1800" dirty="0">
              <a:solidFill>
                <a:schemeClr val="bg1"/>
              </a:solidFill>
            </a:rPr>
            <a:t> Island Parents Group</a:t>
          </a:r>
        </a:p>
      </dgm:t>
    </dgm:pt>
    <dgm:pt modelId="{BD7D92A6-DEA9-4EC8-9C9A-818B4FD2E36A}" type="parTrans" cxnId="{70B06E19-F380-46BC-ABCA-0B6CE196C790}">
      <dgm:prSet/>
      <dgm:spPr/>
      <dgm:t>
        <a:bodyPr/>
        <a:lstStyle/>
        <a:p>
          <a:endParaRPr lang="en-US"/>
        </a:p>
      </dgm:t>
    </dgm:pt>
    <dgm:pt modelId="{2EBC657F-362B-4B9F-8FB4-D2AE3392C5C1}" type="sibTrans" cxnId="{70B06E19-F380-46BC-ABCA-0B6CE196C790}">
      <dgm:prSet/>
      <dgm:spPr/>
      <dgm:t>
        <a:bodyPr/>
        <a:lstStyle/>
        <a:p>
          <a:endParaRPr lang="en-US"/>
        </a:p>
      </dgm:t>
    </dgm:pt>
    <dgm:pt modelId="{B93C6368-DD36-45F2-83C9-3D02B5EE19FA}">
      <dgm:prSet custT="1"/>
      <dgm:spPr/>
      <dgm:t>
        <a:bodyPr/>
        <a:lstStyle/>
        <a:p>
          <a:r>
            <a:rPr lang="en-US" sz="1800" dirty="0">
              <a:solidFill>
                <a:schemeClr val="bg1"/>
              </a:solidFill>
            </a:rPr>
            <a:t>Adult Training Programs</a:t>
          </a:r>
        </a:p>
      </dgm:t>
    </dgm:pt>
    <dgm:pt modelId="{2879A98F-9C9F-424B-98C9-01E78DB6E293}" type="parTrans" cxnId="{455729AD-46B3-4CDE-B4A2-DDF6B7D6D2DF}">
      <dgm:prSet/>
      <dgm:spPr/>
      <dgm:t>
        <a:bodyPr/>
        <a:lstStyle/>
        <a:p>
          <a:endParaRPr lang="en-US"/>
        </a:p>
      </dgm:t>
    </dgm:pt>
    <dgm:pt modelId="{C5501223-9F7F-48E8-887A-B5F6D85D1371}" type="sibTrans" cxnId="{455729AD-46B3-4CDE-B4A2-DDF6B7D6D2DF}">
      <dgm:prSet/>
      <dgm:spPr/>
      <dgm:t>
        <a:bodyPr/>
        <a:lstStyle/>
        <a:p>
          <a:endParaRPr lang="en-US"/>
        </a:p>
      </dgm:t>
    </dgm:pt>
    <dgm:pt modelId="{E3BF2BB1-432E-4D04-AEC8-9300C1FACF02}">
      <dgm:prSet custT="1"/>
      <dgm:spPr/>
      <dgm:t>
        <a:bodyPr/>
        <a:lstStyle/>
        <a:p>
          <a:r>
            <a:rPr lang="en-US" sz="1800" dirty="0">
              <a:solidFill>
                <a:schemeClr val="bg1"/>
              </a:solidFill>
            </a:rPr>
            <a:t>High School Equivalency and Pre-college programs</a:t>
          </a:r>
        </a:p>
      </dgm:t>
    </dgm:pt>
    <dgm:pt modelId="{8474C6ED-C3C7-4616-922C-3B700A1E09B8}" type="parTrans" cxnId="{EFDC5851-F594-4051-93A0-59E7A54A28D7}">
      <dgm:prSet/>
      <dgm:spPr/>
      <dgm:t>
        <a:bodyPr/>
        <a:lstStyle/>
        <a:p>
          <a:endParaRPr lang="en-US"/>
        </a:p>
      </dgm:t>
    </dgm:pt>
    <dgm:pt modelId="{CF16416C-AA07-4178-87F4-743D535051E2}" type="sibTrans" cxnId="{EFDC5851-F594-4051-93A0-59E7A54A28D7}">
      <dgm:prSet/>
      <dgm:spPr/>
      <dgm:t>
        <a:bodyPr/>
        <a:lstStyle/>
        <a:p>
          <a:endParaRPr lang="en-US"/>
        </a:p>
      </dgm:t>
    </dgm:pt>
    <dgm:pt modelId="{1EAEE6FB-A5CC-4E5C-A0C4-3104C7B3AA26}">
      <dgm:prSet custT="1"/>
      <dgm:spPr/>
      <dgm:t>
        <a:bodyPr/>
        <a:lstStyle/>
        <a:p>
          <a:r>
            <a:rPr lang="en-US" sz="1800" dirty="0">
              <a:solidFill>
                <a:schemeClr val="bg1"/>
              </a:solidFill>
            </a:rPr>
            <a:t>Summer Youth Employment Program (including DYCD’s Youth Connect)</a:t>
          </a:r>
        </a:p>
      </dgm:t>
    </dgm:pt>
    <dgm:pt modelId="{70C0F21B-2478-49AC-B263-D674943DEBDC}" type="sibTrans" cxnId="{ECAEC2FE-3FAB-4380-A535-A32E4F6D692B}">
      <dgm:prSet/>
      <dgm:spPr/>
      <dgm:t>
        <a:bodyPr/>
        <a:lstStyle/>
        <a:p>
          <a:endParaRPr lang="en-US"/>
        </a:p>
      </dgm:t>
    </dgm:pt>
    <dgm:pt modelId="{CAC158AD-4E3E-4621-B646-2AD4A6A3170F}" type="parTrans" cxnId="{ECAEC2FE-3FAB-4380-A535-A32E4F6D692B}">
      <dgm:prSet/>
      <dgm:spPr/>
      <dgm:t>
        <a:bodyPr/>
        <a:lstStyle/>
        <a:p>
          <a:endParaRPr lang="en-US"/>
        </a:p>
      </dgm:t>
    </dgm:pt>
    <dgm:pt modelId="{35F8C127-F160-450A-9E16-B184514DCD21}">
      <dgm:prSet custT="1"/>
      <dgm:spPr/>
      <dgm:t>
        <a:bodyPr/>
        <a:lstStyle/>
        <a:p>
          <a:r>
            <a:rPr lang="en-US" sz="1800" dirty="0">
              <a:solidFill>
                <a:schemeClr val="bg1"/>
              </a:solidFill>
            </a:rPr>
            <a:t>Young Adult Internship Program</a:t>
          </a:r>
          <a:endParaRPr lang="en-US" sz="1800" dirty="0"/>
        </a:p>
      </dgm:t>
    </dgm:pt>
    <dgm:pt modelId="{EF2365EC-ADD5-49FC-98CB-9877C74A1548}" type="sibTrans" cxnId="{CBDE75D5-2ECB-43F2-AB9E-2F5F052ED0EE}">
      <dgm:prSet/>
      <dgm:spPr/>
      <dgm:t>
        <a:bodyPr/>
        <a:lstStyle/>
        <a:p>
          <a:endParaRPr lang="en-US"/>
        </a:p>
      </dgm:t>
    </dgm:pt>
    <dgm:pt modelId="{23DD84A1-3F46-4717-A671-851499FD7C7C}" type="parTrans" cxnId="{CBDE75D5-2ECB-43F2-AB9E-2F5F052ED0EE}">
      <dgm:prSet/>
      <dgm:spPr/>
      <dgm:t>
        <a:bodyPr/>
        <a:lstStyle/>
        <a:p>
          <a:endParaRPr lang="en-US"/>
        </a:p>
      </dgm:t>
    </dgm:pt>
    <dgm:pt modelId="{B5C2F7B5-E2A2-4A66-BE15-231C95F438D6}" type="pres">
      <dgm:prSet presAssocID="{37D92A89-809B-4CB0-8C51-ECC8042FFF99}" presName="linear" presStyleCnt="0">
        <dgm:presLayoutVars>
          <dgm:animLvl val="lvl"/>
          <dgm:resizeHandles val="exact"/>
        </dgm:presLayoutVars>
      </dgm:prSet>
      <dgm:spPr/>
      <dgm:t>
        <a:bodyPr/>
        <a:lstStyle/>
        <a:p>
          <a:endParaRPr lang="en-US"/>
        </a:p>
      </dgm:t>
    </dgm:pt>
    <dgm:pt modelId="{23543975-6B67-4CC9-9008-85B269669653}" type="pres">
      <dgm:prSet presAssocID="{54E53ABC-FBF5-4DAC-B5C8-09DE0772766A}" presName="parentText" presStyleLbl="node1" presStyleIdx="0" presStyleCnt="6">
        <dgm:presLayoutVars>
          <dgm:chMax val="0"/>
          <dgm:bulletEnabled val="1"/>
        </dgm:presLayoutVars>
      </dgm:prSet>
      <dgm:spPr/>
      <dgm:t>
        <a:bodyPr/>
        <a:lstStyle/>
        <a:p>
          <a:endParaRPr lang="en-US"/>
        </a:p>
      </dgm:t>
    </dgm:pt>
    <dgm:pt modelId="{79BA2C8F-E999-45D6-8E58-7DEB006D7EF8}" type="pres">
      <dgm:prSet presAssocID="{FAFB27E6-26BE-4562-B17B-73BFEEE0A764}" presName="spacer" presStyleCnt="0"/>
      <dgm:spPr/>
    </dgm:pt>
    <dgm:pt modelId="{F34080F5-E575-4C95-B225-41CF597B0AC3}" type="pres">
      <dgm:prSet presAssocID="{35F8C127-F160-450A-9E16-B184514DCD21}" presName="parentText" presStyleLbl="node1" presStyleIdx="1" presStyleCnt="6">
        <dgm:presLayoutVars>
          <dgm:chMax val="0"/>
          <dgm:bulletEnabled val="1"/>
        </dgm:presLayoutVars>
      </dgm:prSet>
      <dgm:spPr/>
      <dgm:t>
        <a:bodyPr/>
        <a:lstStyle/>
        <a:p>
          <a:endParaRPr lang="en-US"/>
        </a:p>
      </dgm:t>
    </dgm:pt>
    <dgm:pt modelId="{7603DA22-2C58-4C40-BE88-BE64A4269D42}" type="pres">
      <dgm:prSet presAssocID="{EF2365EC-ADD5-49FC-98CB-9877C74A1548}" presName="spacer" presStyleCnt="0"/>
      <dgm:spPr/>
    </dgm:pt>
    <dgm:pt modelId="{53F08825-6FB7-4A12-BF05-253F420080D7}" type="pres">
      <dgm:prSet presAssocID="{1EAEE6FB-A5CC-4E5C-A0C4-3104C7B3AA26}" presName="parentText" presStyleLbl="node1" presStyleIdx="2" presStyleCnt="6">
        <dgm:presLayoutVars>
          <dgm:chMax val="0"/>
          <dgm:bulletEnabled val="1"/>
        </dgm:presLayoutVars>
      </dgm:prSet>
      <dgm:spPr/>
      <dgm:t>
        <a:bodyPr/>
        <a:lstStyle/>
        <a:p>
          <a:endParaRPr lang="en-US"/>
        </a:p>
      </dgm:t>
    </dgm:pt>
    <dgm:pt modelId="{338D7A57-B844-4213-B0F6-F81DC79BA0B7}" type="pres">
      <dgm:prSet presAssocID="{70C0F21B-2478-49AC-B263-D674943DEBDC}" presName="spacer" presStyleCnt="0"/>
      <dgm:spPr/>
    </dgm:pt>
    <dgm:pt modelId="{30C8C1C0-2AFE-4C7D-A756-3E58988A39F2}" type="pres">
      <dgm:prSet presAssocID="{B708000C-FE62-45BB-87D7-E2851C2EDEA2}" presName="parentText" presStyleLbl="node1" presStyleIdx="3" presStyleCnt="6">
        <dgm:presLayoutVars>
          <dgm:chMax val="0"/>
          <dgm:bulletEnabled val="1"/>
        </dgm:presLayoutVars>
      </dgm:prSet>
      <dgm:spPr/>
      <dgm:t>
        <a:bodyPr/>
        <a:lstStyle/>
        <a:p>
          <a:endParaRPr lang="en-US"/>
        </a:p>
      </dgm:t>
    </dgm:pt>
    <dgm:pt modelId="{F436843E-8DF3-4D6D-867F-39DCDF42335B}" type="pres">
      <dgm:prSet presAssocID="{2EBC657F-362B-4B9F-8FB4-D2AE3392C5C1}" presName="spacer" presStyleCnt="0"/>
      <dgm:spPr/>
    </dgm:pt>
    <dgm:pt modelId="{1DAC3233-DFC3-484C-831C-1AC192F29E83}" type="pres">
      <dgm:prSet presAssocID="{B93C6368-DD36-45F2-83C9-3D02B5EE19FA}" presName="parentText" presStyleLbl="node1" presStyleIdx="4" presStyleCnt="6">
        <dgm:presLayoutVars>
          <dgm:chMax val="0"/>
          <dgm:bulletEnabled val="1"/>
        </dgm:presLayoutVars>
      </dgm:prSet>
      <dgm:spPr/>
      <dgm:t>
        <a:bodyPr/>
        <a:lstStyle/>
        <a:p>
          <a:endParaRPr lang="en-US"/>
        </a:p>
      </dgm:t>
    </dgm:pt>
    <dgm:pt modelId="{44B1D75D-F03D-4BAA-BDEC-A75588D3C30E}" type="pres">
      <dgm:prSet presAssocID="{C5501223-9F7F-48E8-887A-B5F6D85D1371}" presName="spacer" presStyleCnt="0"/>
      <dgm:spPr/>
    </dgm:pt>
    <dgm:pt modelId="{D0A3209B-12B2-4A3A-8BB9-CE3BFE748077}" type="pres">
      <dgm:prSet presAssocID="{E3BF2BB1-432E-4D04-AEC8-9300C1FACF02}" presName="parentText" presStyleLbl="node1" presStyleIdx="5" presStyleCnt="6">
        <dgm:presLayoutVars>
          <dgm:chMax val="0"/>
          <dgm:bulletEnabled val="1"/>
        </dgm:presLayoutVars>
      </dgm:prSet>
      <dgm:spPr/>
      <dgm:t>
        <a:bodyPr/>
        <a:lstStyle/>
        <a:p>
          <a:endParaRPr lang="en-US"/>
        </a:p>
      </dgm:t>
    </dgm:pt>
  </dgm:ptLst>
  <dgm:cxnLst>
    <dgm:cxn modelId="{70B06E19-F380-46BC-ABCA-0B6CE196C790}" srcId="{37D92A89-809B-4CB0-8C51-ECC8042FFF99}" destId="{B708000C-FE62-45BB-87D7-E2851C2EDEA2}" srcOrd="3" destOrd="0" parTransId="{BD7D92A6-DEA9-4EC8-9C9A-818B4FD2E36A}" sibTransId="{2EBC657F-362B-4B9F-8FB4-D2AE3392C5C1}"/>
    <dgm:cxn modelId="{F2357DD5-4EC7-4724-9D13-78EEDE916C9C}" type="presOf" srcId="{1EAEE6FB-A5CC-4E5C-A0C4-3104C7B3AA26}" destId="{53F08825-6FB7-4A12-BF05-253F420080D7}" srcOrd="0" destOrd="0" presId="urn:microsoft.com/office/officeart/2005/8/layout/vList2"/>
    <dgm:cxn modelId="{EDA0DBEB-D643-4661-89B1-8D096BC0414A}" type="presOf" srcId="{B708000C-FE62-45BB-87D7-E2851C2EDEA2}" destId="{30C8C1C0-2AFE-4C7D-A756-3E58988A39F2}" srcOrd="0" destOrd="0" presId="urn:microsoft.com/office/officeart/2005/8/layout/vList2"/>
    <dgm:cxn modelId="{ECAEC2FE-3FAB-4380-A535-A32E4F6D692B}" srcId="{37D92A89-809B-4CB0-8C51-ECC8042FFF99}" destId="{1EAEE6FB-A5CC-4E5C-A0C4-3104C7B3AA26}" srcOrd="2" destOrd="0" parTransId="{CAC158AD-4E3E-4621-B646-2AD4A6A3170F}" sibTransId="{70C0F21B-2478-49AC-B263-D674943DEBDC}"/>
    <dgm:cxn modelId="{7D83E6AB-C5A4-410F-86F9-C2CAB6E837B4}" type="presOf" srcId="{E3BF2BB1-432E-4D04-AEC8-9300C1FACF02}" destId="{D0A3209B-12B2-4A3A-8BB9-CE3BFE748077}" srcOrd="0" destOrd="0" presId="urn:microsoft.com/office/officeart/2005/8/layout/vList2"/>
    <dgm:cxn modelId="{FB00BCCE-CF3B-4E4D-B6A8-890E5A94821B}" type="presOf" srcId="{35F8C127-F160-450A-9E16-B184514DCD21}" destId="{F34080F5-E575-4C95-B225-41CF597B0AC3}" srcOrd="0" destOrd="0" presId="urn:microsoft.com/office/officeart/2005/8/layout/vList2"/>
    <dgm:cxn modelId="{05A04923-39D1-4C3E-B610-C5BD4BBE202F}" type="presOf" srcId="{54E53ABC-FBF5-4DAC-B5C8-09DE0772766A}" destId="{23543975-6B67-4CC9-9008-85B269669653}" srcOrd="0" destOrd="0" presId="urn:microsoft.com/office/officeart/2005/8/layout/vList2"/>
    <dgm:cxn modelId="{455729AD-46B3-4CDE-B4A2-DDF6B7D6D2DF}" srcId="{37D92A89-809B-4CB0-8C51-ECC8042FFF99}" destId="{B93C6368-DD36-45F2-83C9-3D02B5EE19FA}" srcOrd="4" destOrd="0" parTransId="{2879A98F-9C9F-424B-98C9-01E78DB6E293}" sibTransId="{C5501223-9F7F-48E8-887A-B5F6D85D1371}"/>
    <dgm:cxn modelId="{CBDE75D5-2ECB-43F2-AB9E-2F5F052ED0EE}" srcId="{37D92A89-809B-4CB0-8C51-ECC8042FFF99}" destId="{35F8C127-F160-450A-9E16-B184514DCD21}" srcOrd="1" destOrd="0" parTransId="{23DD84A1-3F46-4717-A671-851499FD7C7C}" sibTransId="{EF2365EC-ADD5-49FC-98CB-9877C74A1548}"/>
    <dgm:cxn modelId="{74B10A60-C5B1-4873-98C5-E51270E291C3}" srcId="{37D92A89-809B-4CB0-8C51-ECC8042FFF99}" destId="{54E53ABC-FBF5-4DAC-B5C8-09DE0772766A}" srcOrd="0" destOrd="0" parTransId="{B270ED41-CBFD-476F-98A6-5091E9DCEB4A}" sibTransId="{FAFB27E6-26BE-4562-B17B-73BFEEE0A764}"/>
    <dgm:cxn modelId="{F0101422-71B3-4FBF-839D-BAAC252CCE09}" type="presOf" srcId="{B93C6368-DD36-45F2-83C9-3D02B5EE19FA}" destId="{1DAC3233-DFC3-484C-831C-1AC192F29E83}" srcOrd="0" destOrd="0" presId="urn:microsoft.com/office/officeart/2005/8/layout/vList2"/>
    <dgm:cxn modelId="{29338320-C48B-400F-A0D7-02048A861399}" type="presOf" srcId="{37D92A89-809B-4CB0-8C51-ECC8042FFF99}" destId="{B5C2F7B5-E2A2-4A66-BE15-231C95F438D6}" srcOrd="0" destOrd="0" presId="urn:microsoft.com/office/officeart/2005/8/layout/vList2"/>
    <dgm:cxn modelId="{EFDC5851-F594-4051-93A0-59E7A54A28D7}" srcId="{37D92A89-809B-4CB0-8C51-ECC8042FFF99}" destId="{E3BF2BB1-432E-4D04-AEC8-9300C1FACF02}" srcOrd="5" destOrd="0" parTransId="{8474C6ED-C3C7-4616-922C-3B700A1E09B8}" sibTransId="{CF16416C-AA07-4178-87F4-743D535051E2}"/>
    <dgm:cxn modelId="{64CE59E6-443D-4153-AB26-F0D6557C758F}" type="presParOf" srcId="{B5C2F7B5-E2A2-4A66-BE15-231C95F438D6}" destId="{23543975-6B67-4CC9-9008-85B269669653}" srcOrd="0" destOrd="0" presId="urn:microsoft.com/office/officeart/2005/8/layout/vList2"/>
    <dgm:cxn modelId="{43849F73-DDC1-4DB6-A6CE-BB4E27CD2B0E}" type="presParOf" srcId="{B5C2F7B5-E2A2-4A66-BE15-231C95F438D6}" destId="{79BA2C8F-E999-45D6-8E58-7DEB006D7EF8}" srcOrd="1" destOrd="0" presId="urn:microsoft.com/office/officeart/2005/8/layout/vList2"/>
    <dgm:cxn modelId="{CFEAC1FD-9A40-41C2-A850-CC6DD07F6066}" type="presParOf" srcId="{B5C2F7B5-E2A2-4A66-BE15-231C95F438D6}" destId="{F34080F5-E575-4C95-B225-41CF597B0AC3}" srcOrd="2" destOrd="0" presId="urn:microsoft.com/office/officeart/2005/8/layout/vList2"/>
    <dgm:cxn modelId="{A9045C86-1299-456D-AB82-0DC2CD9EA84A}" type="presParOf" srcId="{B5C2F7B5-E2A2-4A66-BE15-231C95F438D6}" destId="{7603DA22-2C58-4C40-BE88-BE64A4269D42}" srcOrd="3" destOrd="0" presId="urn:microsoft.com/office/officeart/2005/8/layout/vList2"/>
    <dgm:cxn modelId="{BF99C9DB-232D-4B41-AFCD-904C34C1B2A2}" type="presParOf" srcId="{B5C2F7B5-E2A2-4A66-BE15-231C95F438D6}" destId="{53F08825-6FB7-4A12-BF05-253F420080D7}" srcOrd="4" destOrd="0" presId="urn:microsoft.com/office/officeart/2005/8/layout/vList2"/>
    <dgm:cxn modelId="{1A673F56-F1E6-49D6-ABC5-A79EED6A182A}" type="presParOf" srcId="{B5C2F7B5-E2A2-4A66-BE15-231C95F438D6}" destId="{338D7A57-B844-4213-B0F6-F81DC79BA0B7}" srcOrd="5" destOrd="0" presId="urn:microsoft.com/office/officeart/2005/8/layout/vList2"/>
    <dgm:cxn modelId="{9027AB63-4561-48EB-A3D5-15FDD73726BB}" type="presParOf" srcId="{B5C2F7B5-E2A2-4A66-BE15-231C95F438D6}" destId="{30C8C1C0-2AFE-4C7D-A756-3E58988A39F2}" srcOrd="6" destOrd="0" presId="urn:microsoft.com/office/officeart/2005/8/layout/vList2"/>
    <dgm:cxn modelId="{A699D2C9-9E80-46B0-96DB-3F30858933A2}" type="presParOf" srcId="{B5C2F7B5-E2A2-4A66-BE15-231C95F438D6}" destId="{F436843E-8DF3-4D6D-867F-39DCDF42335B}" srcOrd="7" destOrd="0" presId="urn:microsoft.com/office/officeart/2005/8/layout/vList2"/>
    <dgm:cxn modelId="{CBC1312F-87D9-48C1-9B50-9C97C84C45AC}" type="presParOf" srcId="{B5C2F7B5-E2A2-4A66-BE15-231C95F438D6}" destId="{1DAC3233-DFC3-484C-831C-1AC192F29E83}" srcOrd="8" destOrd="0" presId="urn:microsoft.com/office/officeart/2005/8/layout/vList2"/>
    <dgm:cxn modelId="{EF47408B-C519-4E5A-BC24-87FE6756620A}" type="presParOf" srcId="{B5C2F7B5-E2A2-4A66-BE15-231C95F438D6}" destId="{44B1D75D-F03D-4BAA-BDEC-A75588D3C30E}" srcOrd="9" destOrd="0" presId="urn:microsoft.com/office/officeart/2005/8/layout/vList2"/>
    <dgm:cxn modelId="{D34FDB96-6CD7-451D-9795-7EF490F0390A}" type="presParOf" srcId="{B5C2F7B5-E2A2-4A66-BE15-231C95F438D6}" destId="{D0A3209B-12B2-4A3A-8BB9-CE3BFE748077}"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D92A89-809B-4CB0-8C51-ECC8042FFF99}"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54E53ABC-FBF5-4DAC-B5C8-09DE0772766A}">
      <dgm:prSet/>
      <dgm:spPr/>
      <dgm:t>
        <a:bodyPr/>
        <a:lstStyle/>
        <a:p>
          <a:r>
            <a:rPr lang="en-US" dirty="0"/>
            <a:t>Black Male Empowerment Cooperative</a:t>
          </a:r>
        </a:p>
      </dgm:t>
    </dgm:pt>
    <dgm:pt modelId="{B270ED41-CBFD-476F-98A6-5091E9DCEB4A}" type="parTrans" cxnId="{74B10A60-C5B1-4873-98C5-E51270E291C3}">
      <dgm:prSet/>
      <dgm:spPr/>
      <dgm:t>
        <a:bodyPr/>
        <a:lstStyle/>
        <a:p>
          <a:endParaRPr lang="en-US"/>
        </a:p>
      </dgm:t>
    </dgm:pt>
    <dgm:pt modelId="{FAFB27E6-26BE-4562-B17B-73BFEEE0A764}" type="sibTrans" cxnId="{74B10A60-C5B1-4873-98C5-E51270E291C3}">
      <dgm:prSet/>
      <dgm:spPr/>
      <dgm:t>
        <a:bodyPr/>
        <a:lstStyle/>
        <a:p>
          <a:endParaRPr lang="en-US"/>
        </a:p>
      </dgm:t>
    </dgm:pt>
    <dgm:pt modelId="{B708000C-FE62-45BB-87D7-E2851C2EDEA2}">
      <dgm:prSet/>
      <dgm:spPr/>
      <dgm:t>
        <a:bodyPr/>
        <a:lstStyle/>
        <a:p>
          <a:r>
            <a:rPr lang="en-US" dirty="0">
              <a:solidFill>
                <a:schemeClr val="bg1"/>
              </a:solidFill>
            </a:rPr>
            <a:t>Multicultural Exchange</a:t>
          </a:r>
        </a:p>
      </dgm:t>
    </dgm:pt>
    <dgm:pt modelId="{BD7D92A6-DEA9-4EC8-9C9A-818B4FD2E36A}" type="parTrans" cxnId="{70B06E19-F380-46BC-ABCA-0B6CE196C790}">
      <dgm:prSet/>
      <dgm:spPr/>
      <dgm:t>
        <a:bodyPr/>
        <a:lstStyle/>
        <a:p>
          <a:endParaRPr lang="en-US"/>
        </a:p>
      </dgm:t>
    </dgm:pt>
    <dgm:pt modelId="{2EBC657F-362B-4B9F-8FB4-D2AE3392C5C1}" type="sibTrans" cxnId="{70B06E19-F380-46BC-ABCA-0B6CE196C790}">
      <dgm:prSet/>
      <dgm:spPr/>
      <dgm:t>
        <a:bodyPr/>
        <a:lstStyle/>
        <a:p>
          <a:endParaRPr lang="en-US"/>
        </a:p>
      </dgm:t>
    </dgm:pt>
    <dgm:pt modelId="{1EAEE6FB-A5CC-4E5C-A0C4-3104C7B3AA26}">
      <dgm:prSet/>
      <dgm:spPr/>
      <dgm:t>
        <a:bodyPr/>
        <a:lstStyle/>
        <a:p>
          <a:r>
            <a:rPr lang="en-US" dirty="0">
              <a:solidFill>
                <a:schemeClr val="bg1"/>
              </a:solidFill>
            </a:rPr>
            <a:t>Wellness Center</a:t>
          </a:r>
        </a:p>
      </dgm:t>
    </dgm:pt>
    <dgm:pt modelId="{70C0F21B-2478-49AC-B263-D674943DEBDC}" type="sibTrans" cxnId="{ECAEC2FE-3FAB-4380-A535-A32E4F6D692B}">
      <dgm:prSet/>
      <dgm:spPr/>
      <dgm:t>
        <a:bodyPr/>
        <a:lstStyle/>
        <a:p>
          <a:endParaRPr lang="en-US"/>
        </a:p>
      </dgm:t>
    </dgm:pt>
    <dgm:pt modelId="{CAC158AD-4E3E-4621-B646-2AD4A6A3170F}" type="parTrans" cxnId="{ECAEC2FE-3FAB-4380-A535-A32E4F6D692B}">
      <dgm:prSet/>
      <dgm:spPr/>
      <dgm:t>
        <a:bodyPr/>
        <a:lstStyle/>
        <a:p>
          <a:endParaRPr lang="en-US"/>
        </a:p>
      </dgm:t>
    </dgm:pt>
    <dgm:pt modelId="{35F8C127-F160-450A-9E16-B184514DCD21}">
      <dgm:prSet/>
      <dgm:spPr/>
      <dgm:t>
        <a:bodyPr/>
        <a:lstStyle/>
        <a:p>
          <a:r>
            <a:rPr lang="en-US" dirty="0"/>
            <a:t>Fatherhood Program</a:t>
          </a:r>
        </a:p>
      </dgm:t>
    </dgm:pt>
    <dgm:pt modelId="{EF2365EC-ADD5-49FC-98CB-9877C74A1548}" type="sibTrans" cxnId="{CBDE75D5-2ECB-43F2-AB9E-2F5F052ED0EE}">
      <dgm:prSet/>
      <dgm:spPr/>
      <dgm:t>
        <a:bodyPr/>
        <a:lstStyle/>
        <a:p>
          <a:endParaRPr lang="en-US"/>
        </a:p>
      </dgm:t>
    </dgm:pt>
    <dgm:pt modelId="{23DD84A1-3F46-4717-A671-851499FD7C7C}" type="parTrans" cxnId="{CBDE75D5-2ECB-43F2-AB9E-2F5F052ED0EE}">
      <dgm:prSet/>
      <dgm:spPr/>
      <dgm:t>
        <a:bodyPr/>
        <a:lstStyle/>
        <a:p>
          <a:endParaRPr lang="en-US"/>
        </a:p>
      </dgm:t>
    </dgm:pt>
    <dgm:pt modelId="{B5C2F7B5-E2A2-4A66-BE15-231C95F438D6}" type="pres">
      <dgm:prSet presAssocID="{37D92A89-809B-4CB0-8C51-ECC8042FFF99}" presName="linear" presStyleCnt="0">
        <dgm:presLayoutVars>
          <dgm:animLvl val="lvl"/>
          <dgm:resizeHandles val="exact"/>
        </dgm:presLayoutVars>
      </dgm:prSet>
      <dgm:spPr/>
      <dgm:t>
        <a:bodyPr/>
        <a:lstStyle/>
        <a:p>
          <a:endParaRPr lang="en-US"/>
        </a:p>
      </dgm:t>
    </dgm:pt>
    <dgm:pt modelId="{23543975-6B67-4CC9-9008-85B269669653}" type="pres">
      <dgm:prSet presAssocID="{54E53ABC-FBF5-4DAC-B5C8-09DE0772766A}" presName="parentText" presStyleLbl="node1" presStyleIdx="0" presStyleCnt="4">
        <dgm:presLayoutVars>
          <dgm:chMax val="0"/>
          <dgm:bulletEnabled val="1"/>
        </dgm:presLayoutVars>
      </dgm:prSet>
      <dgm:spPr/>
      <dgm:t>
        <a:bodyPr/>
        <a:lstStyle/>
        <a:p>
          <a:endParaRPr lang="en-US"/>
        </a:p>
      </dgm:t>
    </dgm:pt>
    <dgm:pt modelId="{79BA2C8F-E999-45D6-8E58-7DEB006D7EF8}" type="pres">
      <dgm:prSet presAssocID="{FAFB27E6-26BE-4562-B17B-73BFEEE0A764}" presName="spacer" presStyleCnt="0"/>
      <dgm:spPr/>
    </dgm:pt>
    <dgm:pt modelId="{F34080F5-E575-4C95-B225-41CF597B0AC3}" type="pres">
      <dgm:prSet presAssocID="{35F8C127-F160-450A-9E16-B184514DCD21}" presName="parentText" presStyleLbl="node1" presStyleIdx="1" presStyleCnt="4">
        <dgm:presLayoutVars>
          <dgm:chMax val="0"/>
          <dgm:bulletEnabled val="1"/>
        </dgm:presLayoutVars>
      </dgm:prSet>
      <dgm:spPr/>
      <dgm:t>
        <a:bodyPr/>
        <a:lstStyle/>
        <a:p>
          <a:endParaRPr lang="en-US"/>
        </a:p>
      </dgm:t>
    </dgm:pt>
    <dgm:pt modelId="{7603DA22-2C58-4C40-BE88-BE64A4269D42}" type="pres">
      <dgm:prSet presAssocID="{EF2365EC-ADD5-49FC-98CB-9877C74A1548}" presName="spacer" presStyleCnt="0"/>
      <dgm:spPr/>
    </dgm:pt>
    <dgm:pt modelId="{53F08825-6FB7-4A12-BF05-253F420080D7}" type="pres">
      <dgm:prSet presAssocID="{1EAEE6FB-A5CC-4E5C-A0C4-3104C7B3AA26}" presName="parentText" presStyleLbl="node1" presStyleIdx="2" presStyleCnt="4">
        <dgm:presLayoutVars>
          <dgm:chMax val="0"/>
          <dgm:bulletEnabled val="1"/>
        </dgm:presLayoutVars>
      </dgm:prSet>
      <dgm:spPr/>
      <dgm:t>
        <a:bodyPr/>
        <a:lstStyle/>
        <a:p>
          <a:endParaRPr lang="en-US"/>
        </a:p>
      </dgm:t>
    </dgm:pt>
    <dgm:pt modelId="{338D7A57-B844-4213-B0F6-F81DC79BA0B7}" type="pres">
      <dgm:prSet presAssocID="{70C0F21B-2478-49AC-B263-D674943DEBDC}" presName="spacer" presStyleCnt="0"/>
      <dgm:spPr/>
    </dgm:pt>
    <dgm:pt modelId="{30C8C1C0-2AFE-4C7D-A756-3E58988A39F2}" type="pres">
      <dgm:prSet presAssocID="{B708000C-FE62-45BB-87D7-E2851C2EDEA2}" presName="parentText" presStyleLbl="node1" presStyleIdx="3" presStyleCnt="4">
        <dgm:presLayoutVars>
          <dgm:chMax val="0"/>
          <dgm:bulletEnabled val="1"/>
        </dgm:presLayoutVars>
      </dgm:prSet>
      <dgm:spPr/>
      <dgm:t>
        <a:bodyPr/>
        <a:lstStyle/>
        <a:p>
          <a:endParaRPr lang="en-US"/>
        </a:p>
      </dgm:t>
    </dgm:pt>
  </dgm:ptLst>
  <dgm:cxnLst>
    <dgm:cxn modelId="{ECAEC2FE-3FAB-4380-A535-A32E4F6D692B}" srcId="{37D92A89-809B-4CB0-8C51-ECC8042FFF99}" destId="{1EAEE6FB-A5CC-4E5C-A0C4-3104C7B3AA26}" srcOrd="2" destOrd="0" parTransId="{CAC158AD-4E3E-4621-B646-2AD4A6A3170F}" sibTransId="{70C0F21B-2478-49AC-B263-D674943DEBDC}"/>
    <dgm:cxn modelId="{C5A02D01-B994-4A28-A693-1814DB168DA3}" type="presOf" srcId="{37D92A89-809B-4CB0-8C51-ECC8042FFF99}" destId="{B5C2F7B5-E2A2-4A66-BE15-231C95F438D6}" srcOrd="0" destOrd="0" presId="urn:microsoft.com/office/officeart/2005/8/layout/vList2"/>
    <dgm:cxn modelId="{74B10A60-C5B1-4873-98C5-E51270E291C3}" srcId="{37D92A89-809B-4CB0-8C51-ECC8042FFF99}" destId="{54E53ABC-FBF5-4DAC-B5C8-09DE0772766A}" srcOrd="0" destOrd="0" parTransId="{B270ED41-CBFD-476F-98A6-5091E9DCEB4A}" sibTransId="{FAFB27E6-26BE-4562-B17B-73BFEEE0A764}"/>
    <dgm:cxn modelId="{864CDE67-1B24-462C-B0B3-7044E8B33CEA}" type="presOf" srcId="{54E53ABC-FBF5-4DAC-B5C8-09DE0772766A}" destId="{23543975-6B67-4CC9-9008-85B269669653}" srcOrd="0" destOrd="0" presId="urn:microsoft.com/office/officeart/2005/8/layout/vList2"/>
    <dgm:cxn modelId="{8F5183D9-BD30-4C49-B8FA-A9EE2847FAFC}" type="presOf" srcId="{B708000C-FE62-45BB-87D7-E2851C2EDEA2}" destId="{30C8C1C0-2AFE-4C7D-A756-3E58988A39F2}" srcOrd="0" destOrd="0" presId="urn:microsoft.com/office/officeart/2005/8/layout/vList2"/>
    <dgm:cxn modelId="{19EE645E-896A-4B32-AA06-9E503AACCBBB}" type="presOf" srcId="{1EAEE6FB-A5CC-4E5C-A0C4-3104C7B3AA26}" destId="{53F08825-6FB7-4A12-BF05-253F420080D7}" srcOrd="0" destOrd="0" presId="urn:microsoft.com/office/officeart/2005/8/layout/vList2"/>
    <dgm:cxn modelId="{1FBA0924-2830-4E58-938D-7869ED726665}" type="presOf" srcId="{35F8C127-F160-450A-9E16-B184514DCD21}" destId="{F34080F5-E575-4C95-B225-41CF597B0AC3}" srcOrd="0" destOrd="0" presId="urn:microsoft.com/office/officeart/2005/8/layout/vList2"/>
    <dgm:cxn modelId="{CBDE75D5-2ECB-43F2-AB9E-2F5F052ED0EE}" srcId="{37D92A89-809B-4CB0-8C51-ECC8042FFF99}" destId="{35F8C127-F160-450A-9E16-B184514DCD21}" srcOrd="1" destOrd="0" parTransId="{23DD84A1-3F46-4717-A671-851499FD7C7C}" sibTransId="{EF2365EC-ADD5-49FC-98CB-9877C74A1548}"/>
    <dgm:cxn modelId="{70B06E19-F380-46BC-ABCA-0B6CE196C790}" srcId="{37D92A89-809B-4CB0-8C51-ECC8042FFF99}" destId="{B708000C-FE62-45BB-87D7-E2851C2EDEA2}" srcOrd="3" destOrd="0" parTransId="{BD7D92A6-DEA9-4EC8-9C9A-818B4FD2E36A}" sibTransId="{2EBC657F-362B-4B9F-8FB4-D2AE3392C5C1}"/>
    <dgm:cxn modelId="{BFA17DB2-7782-45B6-8195-828EAFFAAA43}" type="presParOf" srcId="{B5C2F7B5-E2A2-4A66-BE15-231C95F438D6}" destId="{23543975-6B67-4CC9-9008-85B269669653}" srcOrd="0" destOrd="0" presId="urn:microsoft.com/office/officeart/2005/8/layout/vList2"/>
    <dgm:cxn modelId="{38374992-A359-4A8D-8496-37F7E5427465}" type="presParOf" srcId="{B5C2F7B5-E2A2-4A66-BE15-231C95F438D6}" destId="{79BA2C8F-E999-45D6-8E58-7DEB006D7EF8}" srcOrd="1" destOrd="0" presId="urn:microsoft.com/office/officeart/2005/8/layout/vList2"/>
    <dgm:cxn modelId="{7441C688-2942-4F23-B210-F140EC4C1343}" type="presParOf" srcId="{B5C2F7B5-E2A2-4A66-BE15-231C95F438D6}" destId="{F34080F5-E575-4C95-B225-41CF597B0AC3}" srcOrd="2" destOrd="0" presId="urn:microsoft.com/office/officeart/2005/8/layout/vList2"/>
    <dgm:cxn modelId="{39DC02A0-4EDA-4359-AA00-6597C2C08C40}" type="presParOf" srcId="{B5C2F7B5-E2A2-4A66-BE15-231C95F438D6}" destId="{7603DA22-2C58-4C40-BE88-BE64A4269D42}" srcOrd="3" destOrd="0" presId="urn:microsoft.com/office/officeart/2005/8/layout/vList2"/>
    <dgm:cxn modelId="{10CC21E2-8FD9-46AA-A872-9CD70FD3BD4E}" type="presParOf" srcId="{B5C2F7B5-E2A2-4A66-BE15-231C95F438D6}" destId="{53F08825-6FB7-4A12-BF05-253F420080D7}" srcOrd="4" destOrd="0" presId="urn:microsoft.com/office/officeart/2005/8/layout/vList2"/>
    <dgm:cxn modelId="{FF00C54C-ED01-46E5-BB9A-AAF67CB75DEC}" type="presParOf" srcId="{B5C2F7B5-E2A2-4A66-BE15-231C95F438D6}" destId="{338D7A57-B844-4213-B0F6-F81DC79BA0B7}" srcOrd="5" destOrd="0" presId="urn:microsoft.com/office/officeart/2005/8/layout/vList2"/>
    <dgm:cxn modelId="{DB1C4B0A-92F6-420D-A9D1-5E361B5E0370}" type="presParOf" srcId="{B5C2F7B5-E2A2-4A66-BE15-231C95F438D6}" destId="{30C8C1C0-2AFE-4C7D-A756-3E58988A39F2}"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772C45-FEEB-47BD-B799-3A12E566628F}" type="doc">
      <dgm:prSet loTypeId="urn:microsoft.com/office/officeart/2005/8/layout/process5" loCatId="process" qsTypeId="urn:microsoft.com/office/officeart/2005/8/quickstyle/simple4" qsCatId="simple" csTypeId="urn:microsoft.com/office/officeart/2005/8/colors/colorful5" csCatId="colorful" phldr="1"/>
      <dgm:spPr/>
      <dgm:t>
        <a:bodyPr/>
        <a:lstStyle/>
        <a:p>
          <a:endParaRPr lang="en-US"/>
        </a:p>
      </dgm:t>
    </dgm:pt>
    <dgm:pt modelId="{62535E8B-9BF4-43A0-8192-637AF0FD1AE7}">
      <dgm:prSet custT="1"/>
      <dgm:spPr/>
      <dgm:t>
        <a:bodyPr/>
        <a:lstStyle/>
        <a:p>
          <a:r>
            <a:rPr lang="en-US" sz="1600" baseline="0" dirty="0"/>
            <a:t>Misperception of college application and career possibilities</a:t>
          </a:r>
          <a:endParaRPr lang="en-US" sz="1600" dirty="0"/>
        </a:p>
      </dgm:t>
    </dgm:pt>
    <dgm:pt modelId="{097806C1-723A-4FBD-805F-50615678C172}" type="parTrans" cxnId="{B70FAA6B-4272-46F8-BE96-632EEB41BAC6}">
      <dgm:prSet/>
      <dgm:spPr/>
      <dgm:t>
        <a:bodyPr/>
        <a:lstStyle/>
        <a:p>
          <a:endParaRPr lang="en-US"/>
        </a:p>
      </dgm:t>
    </dgm:pt>
    <dgm:pt modelId="{1AC18B18-35DD-4686-92E8-D1A248F47835}" type="sibTrans" cxnId="{B70FAA6B-4272-46F8-BE96-632EEB41BAC6}">
      <dgm:prSet/>
      <dgm:spPr/>
      <dgm:t>
        <a:bodyPr/>
        <a:lstStyle/>
        <a:p>
          <a:endParaRPr lang="en-US"/>
        </a:p>
      </dgm:t>
    </dgm:pt>
    <dgm:pt modelId="{57C9F1AD-14F6-45BD-8E38-19B74C371A00}">
      <dgm:prSet custT="1"/>
      <dgm:spPr/>
      <dgm:t>
        <a:bodyPr/>
        <a:lstStyle/>
        <a:p>
          <a:r>
            <a:rPr lang="en-US" sz="1600" baseline="0" dirty="0"/>
            <a:t>Student may not have permanent address, tax records, wage receipts, SS card, high school diploma</a:t>
          </a:r>
          <a:endParaRPr lang="en-US" sz="1600" dirty="0"/>
        </a:p>
      </dgm:t>
    </dgm:pt>
    <dgm:pt modelId="{3D978DCE-0DD7-4FE2-A807-36EDEA195DCE}" type="parTrans" cxnId="{64DEE086-3CA1-4946-A1F3-DA2DE5952D97}">
      <dgm:prSet/>
      <dgm:spPr/>
      <dgm:t>
        <a:bodyPr/>
        <a:lstStyle/>
        <a:p>
          <a:endParaRPr lang="en-US"/>
        </a:p>
      </dgm:t>
    </dgm:pt>
    <dgm:pt modelId="{FD729BAE-8EFC-4436-B99F-5A5B36A6D791}" type="sibTrans" cxnId="{64DEE086-3CA1-4946-A1F3-DA2DE5952D97}">
      <dgm:prSet/>
      <dgm:spPr/>
      <dgm:t>
        <a:bodyPr/>
        <a:lstStyle/>
        <a:p>
          <a:endParaRPr lang="en-US"/>
        </a:p>
      </dgm:t>
    </dgm:pt>
    <dgm:pt modelId="{3F436230-7792-46E0-AAB4-D2EB2CB3381E}">
      <dgm:prSet/>
      <dgm:spPr/>
      <dgm:t>
        <a:bodyPr/>
        <a:lstStyle/>
        <a:p>
          <a:r>
            <a:rPr lang="en-US" baseline="0"/>
            <a:t>Student may not realize s/he is eligible for College Discovery or ASAP</a:t>
          </a:r>
          <a:endParaRPr lang="en-US"/>
        </a:p>
      </dgm:t>
    </dgm:pt>
    <dgm:pt modelId="{30F358D5-632A-4952-802A-44A1800DEE0C}" type="parTrans" cxnId="{3FFC04CD-A09B-4D26-B29E-A6E279FB531B}">
      <dgm:prSet/>
      <dgm:spPr/>
      <dgm:t>
        <a:bodyPr/>
        <a:lstStyle/>
        <a:p>
          <a:endParaRPr lang="en-US"/>
        </a:p>
      </dgm:t>
    </dgm:pt>
    <dgm:pt modelId="{30A711A5-8E46-4E82-8ED9-D23892E785A6}" type="sibTrans" cxnId="{3FFC04CD-A09B-4D26-B29E-A6E279FB531B}">
      <dgm:prSet/>
      <dgm:spPr/>
      <dgm:t>
        <a:bodyPr/>
        <a:lstStyle/>
        <a:p>
          <a:endParaRPr lang="en-US"/>
        </a:p>
      </dgm:t>
    </dgm:pt>
    <dgm:pt modelId="{13A99B41-9838-4AED-9AD1-D5179F51C2C3}">
      <dgm:prSet/>
      <dgm:spPr/>
      <dgm:t>
        <a:bodyPr/>
        <a:lstStyle/>
        <a:p>
          <a:r>
            <a:rPr lang="en-US" baseline="0"/>
            <a:t>May not have cash for college application fee</a:t>
          </a:r>
          <a:endParaRPr lang="en-US"/>
        </a:p>
      </dgm:t>
    </dgm:pt>
    <dgm:pt modelId="{095F0E6B-119F-4030-96B8-786B88BBB2FC}" type="parTrans" cxnId="{8A63E2DD-BE6A-4B57-A52E-2E0CA4A9574D}">
      <dgm:prSet/>
      <dgm:spPr/>
      <dgm:t>
        <a:bodyPr/>
        <a:lstStyle/>
        <a:p>
          <a:endParaRPr lang="en-US"/>
        </a:p>
      </dgm:t>
    </dgm:pt>
    <dgm:pt modelId="{F8D71C9C-7ED7-44FE-8CE4-5386F67E2299}" type="sibTrans" cxnId="{8A63E2DD-BE6A-4B57-A52E-2E0CA4A9574D}">
      <dgm:prSet/>
      <dgm:spPr/>
      <dgm:t>
        <a:bodyPr/>
        <a:lstStyle/>
        <a:p>
          <a:endParaRPr lang="en-US"/>
        </a:p>
      </dgm:t>
    </dgm:pt>
    <dgm:pt modelId="{20776E58-49C8-49F1-A173-3525781E7C6E}">
      <dgm:prSet/>
      <dgm:spPr/>
      <dgm:t>
        <a:bodyPr/>
        <a:lstStyle/>
        <a:p>
          <a:r>
            <a:rPr lang="en-US" baseline="0" dirty="0"/>
            <a:t>May not be available for daytime testing or appointments</a:t>
          </a:r>
          <a:endParaRPr lang="en-US" dirty="0"/>
        </a:p>
      </dgm:t>
    </dgm:pt>
    <dgm:pt modelId="{1E520E3A-5D36-408E-B476-B15630A63A19}" type="parTrans" cxnId="{089CE7A4-3159-4842-AA07-C36BCC953114}">
      <dgm:prSet/>
      <dgm:spPr/>
      <dgm:t>
        <a:bodyPr/>
        <a:lstStyle/>
        <a:p>
          <a:endParaRPr lang="en-US"/>
        </a:p>
      </dgm:t>
    </dgm:pt>
    <dgm:pt modelId="{B75FCC72-B665-42B9-A27D-4139D6C85FB5}" type="sibTrans" cxnId="{089CE7A4-3159-4842-AA07-C36BCC953114}">
      <dgm:prSet/>
      <dgm:spPr/>
      <dgm:t>
        <a:bodyPr/>
        <a:lstStyle/>
        <a:p>
          <a:endParaRPr lang="en-US"/>
        </a:p>
      </dgm:t>
    </dgm:pt>
    <dgm:pt modelId="{C7C2AB32-B427-433C-9413-841DB6200374}">
      <dgm:prSet/>
      <dgm:spPr/>
      <dgm:t>
        <a:bodyPr/>
        <a:lstStyle/>
        <a:p>
          <a:r>
            <a:rPr lang="en-US" dirty="0"/>
            <a:t>Academic culture , emotional trauma, and classroom climate</a:t>
          </a:r>
        </a:p>
      </dgm:t>
    </dgm:pt>
    <dgm:pt modelId="{B6516AEB-F3AA-43D4-9068-E90C28AD4D80}" type="parTrans" cxnId="{F9F32003-1823-402A-A4B9-C6C7CB921469}">
      <dgm:prSet/>
      <dgm:spPr/>
      <dgm:t>
        <a:bodyPr/>
        <a:lstStyle/>
        <a:p>
          <a:endParaRPr lang="en-US"/>
        </a:p>
      </dgm:t>
    </dgm:pt>
    <dgm:pt modelId="{419B3325-F433-49A6-8764-258A6A26B084}" type="sibTrans" cxnId="{F9F32003-1823-402A-A4B9-C6C7CB921469}">
      <dgm:prSet/>
      <dgm:spPr/>
      <dgm:t>
        <a:bodyPr/>
        <a:lstStyle/>
        <a:p>
          <a:endParaRPr lang="en-US"/>
        </a:p>
      </dgm:t>
    </dgm:pt>
    <dgm:pt modelId="{5F115285-CC79-4D13-95E9-4A1185579574}" type="pres">
      <dgm:prSet presAssocID="{98772C45-FEEB-47BD-B799-3A12E566628F}" presName="diagram" presStyleCnt="0">
        <dgm:presLayoutVars>
          <dgm:dir/>
          <dgm:resizeHandles val="exact"/>
        </dgm:presLayoutVars>
      </dgm:prSet>
      <dgm:spPr/>
      <dgm:t>
        <a:bodyPr/>
        <a:lstStyle/>
        <a:p>
          <a:endParaRPr lang="en-US"/>
        </a:p>
      </dgm:t>
    </dgm:pt>
    <dgm:pt modelId="{D896E93F-6AC5-42EC-A600-425D2C065136}" type="pres">
      <dgm:prSet presAssocID="{62535E8B-9BF4-43A0-8192-637AF0FD1AE7}" presName="node" presStyleLbl="node1" presStyleIdx="0" presStyleCnt="6">
        <dgm:presLayoutVars>
          <dgm:bulletEnabled val="1"/>
        </dgm:presLayoutVars>
      </dgm:prSet>
      <dgm:spPr/>
      <dgm:t>
        <a:bodyPr/>
        <a:lstStyle/>
        <a:p>
          <a:endParaRPr lang="en-US"/>
        </a:p>
      </dgm:t>
    </dgm:pt>
    <dgm:pt modelId="{2AAFDCD1-D20E-4E6C-8404-437584CAFEC0}" type="pres">
      <dgm:prSet presAssocID="{1AC18B18-35DD-4686-92E8-D1A248F47835}" presName="sibTrans" presStyleLbl="sibTrans2D1" presStyleIdx="0" presStyleCnt="5"/>
      <dgm:spPr/>
      <dgm:t>
        <a:bodyPr/>
        <a:lstStyle/>
        <a:p>
          <a:endParaRPr lang="en-US"/>
        </a:p>
      </dgm:t>
    </dgm:pt>
    <dgm:pt modelId="{B1CFF439-2DCF-4162-966E-F941864089B4}" type="pres">
      <dgm:prSet presAssocID="{1AC18B18-35DD-4686-92E8-D1A248F47835}" presName="connectorText" presStyleLbl="sibTrans2D1" presStyleIdx="0" presStyleCnt="5"/>
      <dgm:spPr/>
      <dgm:t>
        <a:bodyPr/>
        <a:lstStyle/>
        <a:p>
          <a:endParaRPr lang="en-US"/>
        </a:p>
      </dgm:t>
    </dgm:pt>
    <dgm:pt modelId="{C2148C99-37E5-4320-B899-E8A19F66812C}" type="pres">
      <dgm:prSet presAssocID="{57C9F1AD-14F6-45BD-8E38-19B74C371A00}" presName="node" presStyleLbl="node1" presStyleIdx="1" presStyleCnt="6">
        <dgm:presLayoutVars>
          <dgm:bulletEnabled val="1"/>
        </dgm:presLayoutVars>
      </dgm:prSet>
      <dgm:spPr/>
      <dgm:t>
        <a:bodyPr/>
        <a:lstStyle/>
        <a:p>
          <a:endParaRPr lang="en-US"/>
        </a:p>
      </dgm:t>
    </dgm:pt>
    <dgm:pt modelId="{2F73E8AF-9F49-44DB-B7BD-A8877072EDDF}" type="pres">
      <dgm:prSet presAssocID="{FD729BAE-8EFC-4436-B99F-5A5B36A6D791}" presName="sibTrans" presStyleLbl="sibTrans2D1" presStyleIdx="1" presStyleCnt="5"/>
      <dgm:spPr/>
      <dgm:t>
        <a:bodyPr/>
        <a:lstStyle/>
        <a:p>
          <a:endParaRPr lang="en-US"/>
        </a:p>
      </dgm:t>
    </dgm:pt>
    <dgm:pt modelId="{4AADD0FD-319C-436A-9F47-06ED30360D77}" type="pres">
      <dgm:prSet presAssocID="{FD729BAE-8EFC-4436-B99F-5A5B36A6D791}" presName="connectorText" presStyleLbl="sibTrans2D1" presStyleIdx="1" presStyleCnt="5"/>
      <dgm:spPr/>
      <dgm:t>
        <a:bodyPr/>
        <a:lstStyle/>
        <a:p>
          <a:endParaRPr lang="en-US"/>
        </a:p>
      </dgm:t>
    </dgm:pt>
    <dgm:pt modelId="{B5024885-0C71-4648-AB71-694B4CBA019D}" type="pres">
      <dgm:prSet presAssocID="{3F436230-7792-46E0-AAB4-D2EB2CB3381E}" presName="node" presStyleLbl="node1" presStyleIdx="2" presStyleCnt="6">
        <dgm:presLayoutVars>
          <dgm:bulletEnabled val="1"/>
        </dgm:presLayoutVars>
      </dgm:prSet>
      <dgm:spPr/>
      <dgm:t>
        <a:bodyPr/>
        <a:lstStyle/>
        <a:p>
          <a:endParaRPr lang="en-US"/>
        </a:p>
      </dgm:t>
    </dgm:pt>
    <dgm:pt modelId="{1CEDB003-C74E-466B-946D-8E9F9ED0B7D0}" type="pres">
      <dgm:prSet presAssocID="{30A711A5-8E46-4E82-8ED9-D23892E785A6}" presName="sibTrans" presStyleLbl="sibTrans2D1" presStyleIdx="2" presStyleCnt="5"/>
      <dgm:spPr/>
      <dgm:t>
        <a:bodyPr/>
        <a:lstStyle/>
        <a:p>
          <a:endParaRPr lang="en-US"/>
        </a:p>
      </dgm:t>
    </dgm:pt>
    <dgm:pt modelId="{E0FC7FFC-528D-4C9C-8F7B-35A23CCDF704}" type="pres">
      <dgm:prSet presAssocID="{30A711A5-8E46-4E82-8ED9-D23892E785A6}" presName="connectorText" presStyleLbl="sibTrans2D1" presStyleIdx="2" presStyleCnt="5"/>
      <dgm:spPr/>
      <dgm:t>
        <a:bodyPr/>
        <a:lstStyle/>
        <a:p>
          <a:endParaRPr lang="en-US"/>
        </a:p>
      </dgm:t>
    </dgm:pt>
    <dgm:pt modelId="{D3633D21-95E3-4D51-B548-135B81DD8B8C}" type="pres">
      <dgm:prSet presAssocID="{13A99B41-9838-4AED-9AD1-D5179F51C2C3}" presName="node" presStyleLbl="node1" presStyleIdx="3" presStyleCnt="6">
        <dgm:presLayoutVars>
          <dgm:bulletEnabled val="1"/>
        </dgm:presLayoutVars>
      </dgm:prSet>
      <dgm:spPr/>
      <dgm:t>
        <a:bodyPr/>
        <a:lstStyle/>
        <a:p>
          <a:endParaRPr lang="en-US"/>
        </a:p>
      </dgm:t>
    </dgm:pt>
    <dgm:pt modelId="{AA8C0BD7-0530-4335-8625-12DC15739DA4}" type="pres">
      <dgm:prSet presAssocID="{F8D71C9C-7ED7-44FE-8CE4-5386F67E2299}" presName="sibTrans" presStyleLbl="sibTrans2D1" presStyleIdx="3" presStyleCnt="5"/>
      <dgm:spPr/>
      <dgm:t>
        <a:bodyPr/>
        <a:lstStyle/>
        <a:p>
          <a:endParaRPr lang="en-US"/>
        </a:p>
      </dgm:t>
    </dgm:pt>
    <dgm:pt modelId="{F59F06CF-EB5F-4F30-9E4D-C6B3F1CF8CBD}" type="pres">
      <dgm:prSet presAssocID="{F8D71C9C-7ED7-44FE-8CE4-5386F67E2299}" presName="connectorText" presStyleLbl="sibTrans2D1" presStyleIdx="3" presStyleCnt="5"/>
      <dgm:spPr/>
      <dgm:t>
        <a:bodyPr/>
        <a:lstStyle/>
        <a:p>
          <a:endParaRPr lang="en-US"/>
        </a:p>
      </dgm:t>
    </dgm:pt>
    <dgm:pt modelId="{7D8E8730-C9D8-4BE3-B503-514718140987}" type="pres">
      <dgm:prSet presAssocID="{20776E58-49C8-49F1-A173-3525781E7C6E}" presName="node" presStyleLbl="node1" presStyleIdx="4" presStyleCnt="6">
        <dgm:presLayoutVars>
          <dgm:bulletEnabled val="1"/>
        </dgm:presLayoutVars>
      </dgm:prSet>
      <dgm:spPr/>
      <dgm:t>
        <a:bodyPr/>
        <a:lstStyle/>
        <a:p>
          <a:endParaRPr lang="en-US"/>
        </a:p>
      </dgm:t>
    </dgm:pt>
    <dgm:pt modelId="{0C407CDB-4477-4492-9B0D-A8B794A398A5}" type="pres">
      <dgm:prSet presAssocID="{B75FCC72-B665-42B9-A27D-4139D6C85FB5}" presName="sibTrans" presStyleLbl="sibTrans2D1" presStyleIdx="4" presStyleCnt="5"/>
      <dgm:spPr/>
      <dgm:t>
        <a:bodyPr/>
        <a:lstStyle/>
        <a:p>
          <a:endParaRPr lang="en-US"/>
        </a:p>
      </dgm:t>
    </dgm:pt>
    <dgm:pt modelId="{94980887-F6FC-402D-8001-6297310842DD}" type="pres">
      <dgm:prSet presAssocID="{B75FCC72-B665-42B9-A27D-4139D6C85FB5}" presName="connectorText" presStyleLbl="sibTrans2D1" presStyleIdx="4" presStyleCnt="5"/>
      <dgm:spPr/>
      <dgm:t>
        <a:bodyPr/>
        <a:lstStyle/>
        <a:p>
          <a:endParaRPr lang="en-US"/>
        </a:p>
      </dgm:t>
    </dgm:pt>
    <dgm:pt modelId="{6BAACA9A-7066-4E81-897F-F843410AF28A}" type="pres">
      <dgm:prSet presAssocID="{C7C2AB32-B427-433C-9413-841DB6200374}" presName="node" presStyleLbl="node1" presStyleIdx="5" presStyleCnt="6">
        <dgm:presLayoutVars>
          <dgm:bulletEnabled val="1"/>
        </dgm:presLayoutVars>
      </dgm:prSet>
      <dgm:spPr/>
      <dgm:t>
        <a:bodyPr/>
        <a:lstStyle/>
        <a:p>
          <a:endParaRPr lang="en-US"/>
        </a:p>
      </dgm:t>
    </dgm:pt>
  </dgm:ptLst>
  <dgm:cxnLst>
    <dgm:cxn modelId="{F6DDEC8A-DCE4-4AAA-B9DD-C4E97380756F}" type="presOf" srcId="{B75FCC72-B665-42B9-A27D-4139D6C85FB5}" destId="{94980887-F6FC-402D-8001-6297310842DD}" srcOrd="1" destOrd="0" presId="urn:microsoft.com/office/officeart/2005/8/layout/process5"/>
    <dgm:cxn modelId="{089CE7A4-3159-4842-AA07-C36BCC953114}" srcId="{98772C45-FEEB-47BD-B799-3A12E566628F}" destId="{20776E58-49C8-49F1-A173-3525781E7C6E}" srcOrd="4" destOrd="0" parTransId="{1E520E3A-5D36-408E-B476-B15630A63A19}" sibTransId="{B75FCC72-B665-42B9-A27D-4139D6C85FB5}"/>
    <dgm:cxn modelId="{74788347-720B-43CF-A9DB-D6C83F198169}" type="presOf" srcId="{13A99B41-9838-4AED-9AD1-D5179F51C2C3}" destId="{D3633D21-95E3-4D51-B548-135B81DD8B8C}" srcOrd="0" destOrd="0" presId="urn:microsoft.com/office/officeart/2005/8/layout/process5"/>
    <dgm:cxn modelId="{8A63E2DD-BE6A-4B57-A52E-2E0CA4A9574D}" srcId="{98772C45-FEEB-47BD-B799-3A12E566628F}" destId="{13A99B41-9838-4AED-9AD1-D5179F51C2C3}" srcOrd="3" destOrd="0" parTransId="{095F0E6B-119F-4030-96B8-786B88BBB2FC}" sibTransId="{F8D71C9C-7ED7-44FE-8CE4-5386F67E2299}"/>
    <dgm:cxn modelId="{5B5E9941-F219-46C3-AB70-37D4747B9DC8}" type="presOf" srcId="{B75FCC72-B665-42B9-A27D-4139D6C85FB5}" destId="{0C407CDB-4477-4492-9B0D-A8B794A398A5}" srcOrd="0" destOrd="0" presId="urn:microsoft.com/office/officeart/2005/8/layout/process5"/>
    <dgm:cxn modelId="{BF6311BB-3AC7-4207-926D-B9E4AE18622E}" type="presOf" srcId="{1AC18B18-35DD-4686-92E8-D1A248F47835}" destId="{2AAFDCD1-D20E-4E6C-8404-437584CAFEC0}" srcOrd="0" destOrd="0" presId="urn:microsoft.com/office/officeart/2005/8/layout/process5"/>
    <dgm:cxn modelId="{D0B28CFE-2E3B-4F27-81FE-D4D35E070CF1}" type="presOf" srcId="{F8D71C9C-7ED7-44FE-8CE4-5386F67E2299}" destId="{F59F06CF-EB5F-4F30-9E4D-C6B3F1CF8CBD}" srcOrd="1" destOrd="0" presId="urn:microsoft.com/office/officeart/2005/8/layout/process5"/>
    <dgm:cxn modelId="{3FFC04CD-A09B-4D26-B29E-A6E279FB531B}" srcId="{98772C45-FEEB-47BD-B799-3A12E566628F}" destId="{3F436230-7792-46E0-AAB4-D2EB2CB3381E}" srcOrd="2" destOrd="0" parTransId="{30F358D5-632A-4952-802A-44A1800DEE0C}" sibTransId="{30A711A5-8E46-4E82-8ED9-D23892E785A6}"/>
    <dgm:cxn modelId="{838B2AF5-9532-46D8-B27F-C00042D821AC}" type="presOf" srcId="{C7C2AB32-B427-433C-9413-841DB6200374}" destId="{6BAACA9A-7066-4E81-897F-F843410AF28A}" srcOrd="0" destOrd="0" presId="urn:microsoft.com/office/officeart/2005/8/layout/process5"/>
    <dgm:cxn modelId="{808ABFB5-8555-4ED2-82E3-A01D8B40DCFB}" type="presOf" srcId="{3F436230-7792-46E0-AAB4-D2EB2CB3381E}" destId="{B5024885-0C71-4648-AB71-694B4CBA019D}" srcOrd="0" destOrd="0" presId="urn:microsoft.com/office/officeart/2005/8/layout/process5"/>
    <dgm:cxn modelId="{ED963F94-F04A-45AC-9721-3B5B9728116A}" type="presOf" srcId="{62535E8B-9BF4-43A0-8192-637AF0FD1AE7}" destId="{D896E93F-6AC5-42EC-A600-425D2C065136}" srcOrd="0" destOrd="0" presId="urn:microsoft.com/office/officeart/2005/8/layout/process5"/>
    <dgm:cxn modelId="{7F7CB656-C35C-4ACF-A48E-1F47E0F6E881}" type="presOf" srcId="{20776E58-49C8-49F1-A173-3525781E7C6E}" destId="{7D8E8730-C9D8-4BE3-B503-514718140987}" srcOrd="0" destOrd="0" presId="urn:microsoft.com/office/officeart/2005/8/layout/process5"/>
    <dgm:cxn modelId="{6AB96F06-F67B-4E6F-A28F-DEF335697DA9}" type="presOf" srcId="{1AC18B18-35DD-4686-92E8-D1A248F47835}" destId="{B1CFF439-2DCF-4162-966E-F941864089B4}" srcOrd="1" destOrd="0" presId="urn:microsoft.com/office/officeart/2005/8/layout/process5"/>
    <dgm:cxn modelId="{6AD4B552-7976-4015-9F72-AEC8D77B64D9}" type="presOf" srcId="{30A711A5-8E46-4E82-8ED9-D23892E785A6}" destId="{E0FC7FFC-528D-4C9C-8F7B-35A23CCDF704}" srcOrd="1" destOrd="0" presId="urn:microsoft.com/office/officeart/2005/8/layout/process5"/>
    <dgm:cxn modelId="{F2C6C15A-2F73-468C-BE7A-581B90D610CE}" type="presOf" srcId="{57C9F1AD-14F6-45BD-8E38-19B74C371A00}" destId="{C2148C99-37E5-4320-B899-E8A19F66812C}" srcOrd="0" destOrd="0" presId="urn:microsoft.com/office/officeart/2005/8/layout/process5"/>
    <dgm:cxn modelId="{6D317F06-E384-4D5B-81DF-CD73C9C36C3B}" type="presOf" srcId="{FD729BAE-8EFC-4436-B99F-5A5B36A6D791}" destId="{4AADD0FD-319C-436A-9F47-06ED30360D77}" srcOrd="1" destOrd="0" presId="urn:microsoft.com/office/officeart/2005/8/layout/process5"/>
    <dgm:cxn modelId="{2B9A4414-1FD8-47F3-8713-6CFEAB0F4F0D}" type="presOf" srcId="{FD729BAE-8EFC-4436-B99F-5A5B36A6D791}" destId="{2F73E8AF-9F49-44DB-B7BD-A8877072EDDF}" srcOrd="0" destOrd="0" presId="urn:microsoft.com/office/officeart/2005/8/layout/process5"/>
    <dgm:cxn modelId="{4D55254D-1581-442B-AA11-71E79E6DD2BA}" type="presOf" srcId="{98772C45-FEEB-47BD-B799-3A12E566628F}" destId="{5F115285-CC79-4D13-95E9-4A1185579574}" srcOrd="0" destOrd="0" presId="urn:microsoft.com/office/officeart/2005/8/layout/process5"/>
    <dgm:cxn modelId="{64DEE086-3CA1-4946-A1F3-DA2DE5952D97}" srcId="{98772C45-FEEB-47BD-B799-3A12E566628F}" destId="{57C9F1AD-14F6-45BD-8E38-19B74C371A00}" srcOrd="1" destOrd="0" parTransId="{3D978DCE-0DD7-4FE2-A807-36EDEA195DCE}" sibTransId="{FD729BAE-8EFC-4436-B99F-5A5B36A6D791}"/>
    <dgm:cxn modelId="{A840C9BF-7A7F-48DE-BB43-EEEE327AD42F}" type="presOf" srcId="{30A711A5-8E46-4E82-8ED9-D23892E785A6}" destId="{1CEDB003-C74E-466B-946D-8E9F9ED0B7D0}" srcOrd="0" destOrd="0" presId="urn:microsoft.com/office/officeart/2005/8/layout/process5"/>
    <dgm:cxn modelId="{F9F32003-1823-402A-A4B9-C6C7CB921469}" srcId="{98772C45-FEEB-47BD-B799-3A12E566628F}" destId="{C7C2AB32-B427-433C-9413-841DB6200374}" srcOrd="5" destOrd="0" parTransId="{B6516AEB-F3AA-43D4-9068-E90C28AD4D80}" sibTransId="{419B3325-F433-49A6-8764-258A6A26B084}"/>
    <dgm:cxn modelId="{B70FAA6B-4272-46F8-BE96-632EEB41BAC6}" srcId="{98772C45-FEEB-47BD-B799-3A12E566628F}" destId="{62535E8B-9BF4-43A0-8192-637AF0FD1AE7}" srcOrd="0" destOrd="0" parTransId="{097806C1-723A-4FBD-805F-50615678C172}" sibTransId="{1AC18B18-35DD-4686-92E8-D1A248F47835}"/>
    <dgm:cxn modelId="{0173D999-E800-48C9-AA8C-A3E756DEBFB3}" type="presOf" srcId="{F8D71C9C-7ED7-44FE-8CE4-5386F67E2299}" destId="{AA8C0BD7-0530-4335-8625-12DC15739DA4}" srcOrd="0" destOrd="0" presId="urn:microsoft.com/office/officeart/2005/8/layout/process5"/>
    <dgm:cxn modelId="{A0671EF4-2DBE-470C-9101-3191E237EFE7}" type="presParOf" srcId="{5F115285-CC79-4D13-95E9-4A1185579574}" destId="{D896E93F-6AC5-42EC-A600-425D2C065136}" srcOrd="0" destOrd="0" presId="urn:microsoft.com/office/officeart/2005/8/layout/process5"/>
    <dgm:cxn modelId="{52CC2B09-D513-403A-99E2-3CF48638B202}" type="presParOf" srcId="{5F115285-CC79-4D13-95E9-4A1185579574}" destId="{2AAFDCD1-D20E-4E6C-8404-437584CAFEC0}" srcOrd="1" destOrd="0" presId="urn:microsoft.com/office/officeart/2005/8/layout/process5"/>
    <dgm:cxn modelId="{8F035BB5-0143-4D3E-8687-84CE9E9885EF}" type="presParOf" srcId="{2AAFDCD1-D20E-4E6C-8404-437584CAFEC0}" destId="{B1CFF439-2DCF-4162-966E-F941864089B4}" srcOrd="0" destOrd="0" presId="urn:microsoft.com/office/officeart/2005/8/layout/process5"/>
    <dgm:cxn modelId="{348DE3A4-D750-4999-BCA1-85202D97E0D7}" type="presParOf" srcId="{5F115285-CC79-4D13-95E9-4A1185579574}" destId="{C2148C99-37E5-4320-B899-E8A19F66812C}" srcOrd="2" destOrd="0" presId="urn:microsoft.com/office/officeart/2005/8/layout/process5"/>
    <dgm:cxn modelId="{CE1DD72E-A2D0-495B-AA2E-CAF65AAA95F5}" type="presParOf" srcId="{5F115285-CC79-4D13-95E9-4A1185579574}" destId="{2F73E8AF-9F49-44DB-B7BD-A8877072EDDF}" srcOrd="3" destOrd="0" presId="urn:microsoft.com/office/officeart/2005/8/layout/process5"/>
    <dgm:cxn modelId="{36751809-C72D-4B2B-938D-A801A50374C8}" type="presParOf" srcId="{2F73E8AF-9F49-44DB-B7BD-A8877072EDDF}" destId="{4AADD0FD-319C-436A-9F47-06ED30360D77}" srcOrd="0" destOrd="0" presId="urn:microsoft.com/office/officeart/2005/8/layout/process5"/>
    <dgm:cxn modelId="{A72033B3-641B-4F0D-9CC3-F065E6BD8468}" type="presParOf" srcId="{5F115285-CC79-4D13-95E9-4A1185579574}" destId="{B5024885-0C71-4648-AB71-694B4CBA019D}" srcOrd="4" destOrd="0" presId="urn:microsoft.com/office/officeart/2005/8/layout/process5"/>
    <dgm:cxn modelId="{65C33FB4-FFAB-42E8-9D18-300DAC5373B6}" type="presParOf" srcId="{5F115285-CC79-4D13-95E9-4A1185579574}" destId="{1CEDB003-C74E-466B-946D-8E9F9ED0B7D0}" srcOrd="5" destOrd="0" presId="urn:microsoft.com/office/officeart/2005/8/layout/process5"/>
    <dgm:cxn modelId="{0172E454-2119-4EF1-AF79-5DA238073535}" type="presParOf" srcId="{1CEDB003-C74E-466B-946D-8E9F9ED0B7D0}" destId="{E0FC7FFC-528D-4C9C-8F7B-35A23CCDF704}" srcOrd="0" destOrd="0" presId="urn:microsoft.com/office/officeart/2005/8/layout/process5"/>
    <dgm:cxn modelId="{FC756969-FB0D-4C5A-9DE8-0FACE56BD049}" type="presParOf" srcId="{5F115285-CC79-4D13-95E9-4A1185579574}" destId="{D3633D21-95E3-4D51-B548-135B81DD8B8C}" srcOrd="6" destOrd="0" presId="urn:microsoft.com/office/officeart/2005/8/layout/process5"/>
    <dgm:cxn modelId="{AAA696AE-6C64-48FA-8D55-52D5581E74BB}" type="presParOf" srcId="{5F115285-CC79-4D13-95E9-4A1185579574}" destId="{AA8C0BD7-0530-4335-8625-12DC15739DA4}" srcOrd="7" destOrd="0" presId="urn:microsoft.com/office/officeart/2005/8/layout/process5"/>
    <dgm:cxn modelId="{A390CCBF-E7A7-4BB1-8C47-664F0C4E36EF}" type="presParOf" srcId="{AA8C0BD7-0530-4335-8625-12DC15739DA4}" destId="{F59F06CF-EB5F-4F30-9E4D-C6B3F1CF8CBD}" srcOrd="0" destOrd="0" presId="urn:microsoft.com/office/officeart/2005/8/layout/process5"/>
    <dgm:cxn modelId="{E67A1366-B3D8-431D-AD87-711713449200}" type="presParOf" srcId="{5F115285-CC79-4D13-95E9-4A1185579574}" destId="{7D8E8730-C9D8-4BE3-B503-514718140987}" srcOrd="8" destOrd="0" presId="urn:microsoft.com/office/officeart/2005/8/layout/process5"/>
    <dgm:cxn modelId="{438DCF08-FAF2-4CE1-9061-66B2F0B8BDF3}" type="presParOf" srcId="{5F115285-CC79-4D13-95E9-4A1185579574}" destId="{0C407CDB-4477-4492-9B0D-A8B794A398A5}" srcOrd="9" destOrd="0" presId="urn:microsoft.com/office/officeart/2005/8/layout/process5"/>
    <dgm:cxn modelId="{B60F4ACB-9EF0-4992-B429-033DDE16F414}" type="presParOf" srcId="{0C407CDB-4477-4492-9B0D-A8B794A398A5}" destId="{94980887-F6FC-402D-8001-6297310842DD}" srcOrd="0" destOrd="0" presId="urn:microsoft.com/office/officeart/2005/8/layout/process5"/>
    <dgm:cxn modelId="{C48A4A33-1452-4BB7-A02F-B4DD2DC622AA}" type="presParOf" srcId="{5F115285-CC79-4D13-95E9-4A1185579574}" destId="{6BAACA9A-7066-4E81-897F-F843410AF28A}"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04EE76-F5DF-4BF7-9E70-C948E04B4580}"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n-US"/>
        </a:p>
      </dgm:t>
    </dgm:pt>
    <dgm:pt modelId="{C291D910-FFDE-4A99-B60F-0C4528AD18E2}">
      <dgm:prSet custT="1"/>
      <dgm:spPr/>
      <dgm:t>
        <a:bodyPr/>
        <a:lstStyle/>
        <a:p>
          <a:r>
            <a:rPr lang="en-US" sz="1800" dirty="0">
              <a:latin typeface="Arial" panose="020B0604020202020204" pitchFamily="34" charset="0"/>
              <a:cs typeface="Arial" panose="020B0604020202020204" pitchFamily="34" charset="0"/>
            </a:rPr>
            <a:t>My father had left me when I was a baby. He was locked up and that really hurt me a lot.</a:t>
          </a:r>
        </a:p>
      </dgm:t>
    </dgm:pt>
    <dgm:pt modelId="{C82DCC30-8F95-44B0-9D49-F1BA2DD256D6}" type="parTrans" cxnId="{B608134C-4856-47CB-9A42-3A78C5300ABE}">
      <dgm:prSet/>
      <dgm:spPr/>
      <dgm:t>
        <a:bodyPr/>
        <a:lstStyle/>
        <a:p>
          <a:endParaRPr lang="en-US"/>
        </a:p>
      </dgm:t>
    </dgm:pt>
    <dgm:pt modelId="{D6CAF765-C1AF-4C27-A535-A02FFA6DCD23}" type="sibTrans" cxnId="{B608134C-4856-47CB-9A42-3A78C5300ABE}">
      <dgm:prSet/>
      <dgm:spPr/>
      <dgm:t>
        <a:bodyPr/>
        <a:lstStyle/>
        <a:p>
          <a:endParaRPr lang="en-US"/>
        </a:p>
      </dgm:t>
    </dgm:pt>
    <dgm:pt modelId="{964F9F05-DB47-4AA5-A7B6-FAC67D9795AC}">
      <dgm:prSet custT="1"/>
      <dgm:spPr/>
      <dgm:t>
        <a:bodyPr/>
        <a:lstStyle/>
        <a:p>
          <a:r>
            <a:rPr lang="en-US" sz="1600" dirty="0">
              <a:latin typeface="Arial" panose="020B0604020202020204" pitchFamily="34" charset="0"/>
              <a:cs typeface="Arial" panose="020B0604020202020204" pitchFamily="34" charset="0"/>
            </a:rPr>
            <a:t>I come from a family who were on the wrong side of the law. So I had my daughter’s father who was incarcerated, my stepfather, my aunt and uncle. </a:t>
          </a:r>
        </a:p>
      </dgm:t>
    </dgm:pt>
    <dgm:pt modelId="{B04256DC-85DE-469F-A5FC-90B0485F79EE}" type="parTrans" cxnId="{83BD25F9-C249-4124-A97B-AA45F0904063}">
      <dgm:prSet/>
      <dgm:spPr/>
      <dgm:t>
        <a:bodyPr/>
        <a:lstStyle/>
        <a:p>
          <a:endParaRPr lang="en-US"/>
        </a:p>
      </dgm:t>
    </dgm:pt>
    <dgm:pt modelId="{DBD4B651-C3EF-4F64-A74B-75788101A097}" type="sibTrans" cxnId="{83BD25F9-C249-4124-A97B-AA45F0904063}">
      <dgm:prSet/>
      <dgm:spPr/>
      <dgm:t>
        <a:bodyPr/>
        <a:lstStyle/>
        <a:p>
          <a:endParaRPr lang="en-US"/>
        </a:p>
      </dgm:t>
    </dgm:pt>
    <dgm:pt modelId="{3B6E52A4-2034-4EE6-B9A9-5CB6AC07B1C7}">
      <dgm:prSet custT="1"/>
      <dgm:spPr/>
      <dgm:t>
        <a:bodyPr/>
        <a:lstStyle/>
        <a:p>
          <a:r>
            <a:rPr lang="en-US" sz="1800" dirty="0">
              <a:latin typeface="Arial" panose="020B0604020202020204" pitchFamily="34" charset="0"/>
              <a:cs typeface="Arial" panose="020B0604020202020204" pitchFamily="34" charset="0"/>
            </a:rPr>
            <a:t>There’s an effect that the families on the outside experience as well as those who are incarcerated. Everyone loses, not just the inmate himself.</a:t>
          </a:r>
        </a:p>
      </dgm:t>
    </dgm:pt>
    <dgm:pt modelId="{F1DB5CCC-B654-4862-A6C2-123DD4372628}" type="parTrans" cxnId="{B82B3C7E-1A93-4CA3-839B-BD033C1F3438}">
      <dgm:prSet/>
      <dgm:spPr/>
      <dgm:t>
        <a:bodyPr/>
        <a:lstStyle/>
        <a:p>
          <a:endParaRPr lang="en-US"/>
        </a:p>
      </dgm:t>
    </dgm:pt>
    <dgm:pt modelId="{2617AF23-9E79-42F1-BA53-35A291067240}" type="sibTrans" cxnId="{B82B3C7E-1A93-4CA3-839B-BD033C1F3438}">
      <dgm:prSet/>
      <dgm:spPr/>
      <dgm:t>
        <a:bodyPr/>
        <a:lstStyle/>
        <a:p>
          <a:endParaRPr lang="en-US"/>
        </a:p>
      </dgm:t>
    </dgm:pt>
    <dgm:pt modelId="{807230F2-B37C-44EB-A9CE-4BFC3A0FE3C0}" type="pres">
      <dgm:prSet presAssocID="{A804EE76-F5DF-4BF7-9E70-C948E04B4580}" presName="hierChild1" presStyleCnt="0">
        <dgm:presLayoutVars>
          <dgm:chPref val="1"/>
          <dgm:dir/>
          <dgm:animOne val="branch"/>
          <dgm:animLvl val="lvl"/>
          <dgm:resizeHandles/>
        </dgm:presLayoutVars>
      </dgm:prSet>
      <dgm:spPr/>
      <dgm:t>
        <a:bodyPr/>
        <a:lstStyle/>
        <a:p>
          <a:endParaRPr lang="en-US"/>
        </a:p>
      </dgm:t>
    </dgm:pt>
    <dgm:pt modelId="{56A82A74-5684-4E82-8A5F-CF11228BECD8}" type="pres">
      <dgm:prSet presAssocID="{C291D910-FFDE-4A99-B60F-0C4528AD18E2}" presName="hierRoot1" presStyleCnt="0"/>
      <dgm:spPr/>
    </dgm:pt>
    <dgm:pt modelId="{05C0DDCB-73C7-4D9F-91F9-C6C6E2C938AA}" type="pres">
      <dgm:prSet presAssocID="{C291D910-FFDE-4A99-B60F-0C4528AD18E2}" presName="composite" presStyleCnt="0"/>
      <dgm:spPr/>
    </dgm:pt>
    <dgm:pt modelId="{B0A488D2-A039-444F-B874-59465DA0CD33}" type="pres">
      <dgm:prSet presAssocID="{C291D910-FFDE-4A99-B60F-0C4528AD18E2}" presName="background" presStyleLbl="node0" presStyleIdx="0" presStyleCnt="3"/>
      <dgm:spPr/>
    </dgm:pt>
    <dgm:pt modelId="{1418856C-5FBD-42D2-B7BA-CE5C30298B73}" type="pres">
      <dgm:prSet presAssocID="{C291D910-FFDE-4A99-B60F-0C4528AD18E2}" presName="text" presStyleLbl="fgAcc0" presStyleIdx="0" presStyleCnt="3" custScaleY="137207">
        <dgm:presLayoutVars>
          <dgm:chPref val="3"/>
        </dgm:presLayoutVars>
      </dgm:prSet>
      <dgm:spPr/>
      <dgm:t>
        <a:bodyPr/>
        <a:lstStyle/>
        <a:p>
          <a:endParaRPr lang="en-US"/>
        </a:p>
      </dgm:t>
    </dgm:pt>
    <dgm:pt modelId="{E997870C-C7AD-45DC-A6C5-B71C115EF69E}" type="pres">
      <dgm:prSet presAssocID="{C291D910-FFDE-4A99-B60F-0C4528AD18E2}" presName="hierChild2" presStyleCnt="0"/>
      <dgm:spPr/>
    </dgm:pt>
    <dgm:pt modelId="{2DD64FC2-B654-4DE9-9114-C2B3FB7E95EC}" type="pres">
      <dgm:prSet presAssocID="{964F9F05-DB47-4AA5-A7B6-FAC67D9795AC}" presName="hierRoot1" presStyleCnt="0"/>
      <dgm:spPr/>
    </dgm:pt>
    <dgm:pt modelId="{81E6442F-43B0-4292-B0CE-3F88E61DB536}" type="pres">
      <dgm:prSet presAssocID="{964F9F05-DB47-4AA5-A7B6-FAC67D9795AC}" presName="composite" presStyleCnt="0"/>
      <dgm:spPr/>
    </dgm:pt>
    <dgm:pt modelId="{5737FF70-75C3-4D4A-AD46-607D6BE9E840}" type="pres">
      <dgm:prSet presAssocID="{964F9F05-DB47-4AA5-A7B6-FAC67D9795AC}" presName="background" presStyleLbl="node0" presStyleIdx="1" presStyleCnt="3"/>
      <dgm:spPr/>
    </dgm:pt>
    <dgm:pt modelId="{51C03638-C57E-4ED7-9A80-F2EFB7D41619}" type="pres">
      <dgm:prSet presAssocID="{964F9F05-DB47-4AA5-A7B6-FAC67D9795AC}" presName="text" presStyleLbl="fgAcc0" presStyleIdx="1" presStyleCnt="3" custScaleY="141179">
        <dgm:presLayoutVars>
          <dgm:chPref val="3"/>
        </dgm:presLayoutVars>
      </dgm:prSet>
      <dgm:spPr/>
      <dgm:t>
        <a:bodyPr/>
        <a:lstStyle/>
        <a:p>
          <a:endParaRPr lang="en-US"/>
        </a:p>
      </dgm:t>
    </dgm:pt>
    <dgm:pt modelId="{95C3B9BA-6CD1-48E4-817F-EE2507E71A63}" type="pres">
      <dgm:prSet presAssocID="{964F9F05-DB47-4AA5-A7B6-FAC67D9795AC}" presName="hierChild2" presStyleCnt="0"/>
      <dgm:spPr/>
    </dgm:pt>
    <dgm:pt modelId="{D75350A7-394A-4176-AE46-E4A8E7AC7E1B}" type="pres">
      <dgm:prSet presAssocID="{3B6E52A4-2034-4EE6-B9A9-5CB6AC07B1C7}" presName="hierRoot1" presStyleCnt="0"/>
      <dgm:spPr/>
    </dgm:pt>
    <dgm:pt modelId="{F04EEC72-712D-48A7-8269-FBBEDA46BB17}" type="pres">
      <dgm:prSet presAssocID="{3B6E52A4-2034-4EE6-B9A9-5CB6AC07B1C7}" presName="composite" presStyleCnt="0"/>
      <dgm:spPr/>
    </dgm:pt>
    <dgm:pt modelId="{DB6FB297-F14B-4567-805B-AAE209DD1409}" type="pres">
      <dgm:prSet presAssocID="{3B6E52A4-2034-4EE6-B9A9-5CB6AC07B1C7}" presName="background" presStyleLbl="node0" presStyleIdx="2" presStyleCnt="3"/>
      <dgm:spPr/>
    </dgm:pt>
    <dgm:pt modelId="{36AF73F5-80A1-43BF-8A81-442F3C1B6185}" type="pres">
      <dgm:prSet presAssocID="{3B6E52A4-2034-4EE6-B9A9-5CB6AC07B1C7}" presName="text" presStyleLbl="fgAcc0" presStyleIdx="2" presStyleCnt="3" custScaleY="154901">
        <dgm:presLayoutVars>
          <dgm:chPref val="3"/>
        </dgm:presLayoutVars>
      </dgm:prSet>
      <dgm:spPr/>
      <dgm:t>
        <a:bodyPr/>
        <a:lstStyle/>
        <a:p>
          <a:endParaRPr lang="en-US"/>
        </a:p>
      </dgm:t>
    </dgm:pt>
    <dgm:pt modelId="{8F9DD964-0FBF-443A-A746-35D4EBF0FE9A}" type="pres">
      <dgm:prSet presAssocID="{3B6E52A4-2034-4EE6-B9A9-5CB6AC07B1C7}" presName="hierChild2" presStyleCnt="0"/>
      <dgm:spPr/>
    </dgm:pt>
  </dgm:ptLst>
  <dgm:cxnLst>
    <dgm:cxn modelId="{01AEDC15-13AB-43D8-8820-D2C31774359E}" type="presOf" srcId="{A804EE76-F5DF-4BF7-9E70-C948E04B4580}" destId="{807230F2-B37C-44EB-A9CE-4BFC3A0FE3C0}" srcOrd="0" destOrd="0" presId="urn:microsoft.com/office/officeart/2005/8/layout/hierarchy1"/>
    <dgm:cxn modelId="{83BD25F9-C249-4124-A97B-AA45F0904063}" srcId="{A804EE76-F5DF-4BF7-9E70-C948E04B4580}" destId="{964F9F05-DB47-4AA5-A7B6-FAC67D9795AC}" srcOrd="1" destOrd="0" parTransId="{B04256DC-85DE-469F-A5FC-90B0485F79EE}" sibTransId="{DBD4B651-C3EF-4F64-A74B-75788101A097}"/>
    <dgm:cxn modelId="{0352663D-ADD3-44C1-AC9D-9B28D40CE986}" type="presOf" srcId="{3B6E52A4-2034-4EE6-B9A9-5CB6AC07B1C7}" destId="{36AF73F5-80A1-43BF-8A81-442F3C1B6185}" srcOrd="0" destOrd="0" presId="urn:microsoft.com/office/officeart/2005/8/layout/hierarchy1"/>
    <dgm:cxn modelId="{B608134C-4856-47CB-9A42-3A78C5300ABE}" srcId="{A804EE76-F5DF-4BF7-9E70-C948E04B4580}" destId="{C291D910-FFDE-4A99-B60F-0C4528AD18E2}" srcOrd="0" destOrd="0" parTransId="{C82DCC30-8F95-44B0-9D49-F1BA2DD256D6}" sibTransId="{D6CAF765-C1AF-4C27-A535-A02FFA6DCD23}"/>
    <dgm:cxn modelId="{965AB41E-D82D-4342-BACA-4548C6AE72A3}" type="presOf" srcId="{964F9F05-DB47-4AA5-A7B6-FAC67D9795AC}" destId="{51C03638-C57E-4ED7-9A80-F2EFB7D41619}" srcOrd="0" destOrd="0" presId="urn:microsoft.com/office/officeart/2005/8/layout/hierarchy1"/>
    <dgm:cxn modelId="{B82B3C7E-1A93-4CA3-839B-BD033C1F3438}" srcId="{A804EE76-F5DF-4BF7-9E70-C948E04B4580}" destId="{3B6E52A4-2034-4EE6-B9A9-5CB6AC07B1C7}" srcOrd="2" destOrd="0" parTransId="{F1DB5CCC-B654-4862-A6C2-123DD4372628}" sibTransId="{2617AF23-9E79-42F1-BA53-35A291067240}"/>
    <dgm:cxn modelId="{4554AD58-4FBD-46C6-8688-A86C51EB4990}" type="presOf" srcId="{C291D910-FFDE-4A99-B60F-0C4528AD18E2}" destId="{1418856C-5FBD-42D2-B7BA-CE5C30298B73}" srcOrd="0" destOrd="0" presId="urn:microsoft.com/office/officeart/2005/8/layout/hierarchy1"/>
    <dgm:cxn modelId="{7310C934-287F-4B0F-AE32-2F70E13E5E7A}" type="presParOf" srcId="{807230F2-B37C-44EB-A9CE-4BFC3A0FE3C0}" destId="{56A82A74-5684-4E82-8A5F-CF11228BECD8}" srcOrd="0" destOrd="0" presId="urn:microsoft.com/office/officeart/2005/8/layout/hierarchy1"/>
    <dgm:cxn modelId="{E172ECEC-4711-4FE5-9346-356DB29FB76F}" type="presParOf" srcId="{56A82A74-5684-4E82-8A5F-CF11228BECD8}" destId="{05C0DDCB-73C7-4D9F-91F9-C6C6E2C938AA}" srcOrd="0" destOrd="0" presId="urn:microsoft.com/office/officeart/2005/8/layout/hierarchy1"/>
    <dgm:cxn modelId="{FD2DB2B1-5F73-48F9-880A-82579A82C3C5}" type="presParOf" srcId="{05C0DDCB-73C7-4D9F-91F9-C6C6E2C938AA}" destId="{B0A488D2-A039-444F-B874-59465DA0CD33}" srcOrd="0" destOrd="0" presId="urn:microsoft.com/office/officeart/2005/8/layout/hierarchy1"/>
    <dgm:cxn modelId="{807D82DA-5E3B-41C9-BA20-15D249B7DD5E}" type="presParOf" srcId="{05C0DDCB-73C7-4D9F-91F9-C6C6E2C938AA}" destId="{1418856C-5FBD-42D2-B7BA-CE5C30298B73}" srcOrd="1" destOrd="0" presId="urn:microsoft.com/office/officeart/2005/8/layout/hierarchy1"/>
    <dgm:cxn modelId="{46BE24FC-B391-4A79-930D-B7741F66CD54}" type="presParOf" srcId="{56A82A74-5684-4E82-8A5F-CF11228BECD8}" destId="{E997870C-C7AD-45DC-A6C5-B71C115EF69E}" srcOrd="1" destOrd="0" presId="urn:microsoft.com/office/officeart/2005/8/layout/hierarchy1"/>
    <dgm:cxn modelId="{051E7343-D05A-471D-8F39-FBCABDAE3171}" type="presParOf" srcId="{807230F2-B37C-44EB-A9CE-4BFC3A0FE3C0}" destId="{2DD64FC2-B654-4DE9-9114-C2B3FB7E95EC}" srcOrd="1" destOrd="0" presId="urn:microsoft.com/office/officeart/2005/8/layout/hierarchy1"/>
    <dgm:cxn modelId="{50BD6A1B-0D61-4AA2-A1FD-E00205B4DD6F}" type="presParOf" srcId="{2DD64FC2-B654-4DE9-9114-C2B3FB7E95EC}" destId="{81E6442F-43B0-4292-B0CE-3F88E61DB536}" srcOrd="0" destOrd="0" presId="urn:microsoft.com/office/officeart/2005/8/layout/hierarchy1"/>
    <dgm:cxn modelId="{6F43ADE2-E495-4C1B-B4EC-AC6716D455CF}" type="presParOf" srcId="{81E6442F-43B0-4292-B0CE-3F88E61DB536}" destId="{5737FF70-75C3-4D4A-AD46-607D6BE9E840}" srcOrd="0" destOrd="0" presId="urn:microsoft.com/office/officeart/2005/8/layout/hierarchy1"/>
    <dgm:cxn modelId="{20EC0EB2-CCE5-457A-AF43-A9AC512AA286}" type="presParOf" srcId="{81E6442F-43B0-4292-B0CE-3F88E61DB536}" destId="{51C03638-C57E-4ED7-9A80-F2EFB7D41619}" srcOrd="1" destOrd="0" presId="urn:microsoft.com/office/officeart/2005/8/layout/hierarchy1"/>
    <dgm:cxn modelId="{2A626CB8-B62B-454A-8A7C-380AE57CF6E8}" type="presParOf" srcId="{2DD64FC2-B654-4DE9-9114-C2B3FB7E95EC}" destId="{95C3B9BA-6CD1-48E4-817F-EE2507E71A63}" srcOrd="1" destOrd="0" presId="urn:microsoft.com/office/officeart/2005/8/layout/hierarchy1"/>
    <dgm:cxn modelId="{83AF723A-815C-48F7-94CF-5A69E10833E6}" type="presParOf" srcId="{807230F2-B37C-44EB-A9CE-4BFC3A0FE3C0}" destId="{D75350A7-394A-4176-AE46-E4A8E7AC7E1B}" srcOrd="2" destOrd="0" presId="urn:microsoft.com/office/officeart/2005/8/layout/hierarchy1"/>
    <dgm:cxn modelId="{C9A9CE55-0B03-496E-9C67-E4C1A371190D}" type="presParOf" srcId="{D75350A7-394A-4176-AE46-E4A8E7AC7E1B}" destId="{F04EEC72-712D-48A7-8269-FBBEDA46BB17}" srcOrd="0" destOrd="0" presId="urn:microsoft.com/office/officeart/2005/8/layout/hierarchy1"/>
    <dgm:cxn modelId="{F2554700-D531-416B-A703-4B20F61798AC}" type="presParOf" srcId="{F04EEC72-712D-48A7-8269-FBBEDA46BB17}" destId="{DB6FB297-F14B-4567-805B-AAE209DD1409}" srcOrd="0" destOrd="0" presId="urn:microsoft.com/office/officeart/2005/8/layout/hierarchy1"/>
    <dgm:cxn modelId="{D583E92A-E3F5-4C85-8487-D318827693B3}" type="presParOf" srcId="{F04EEC72-712D-48A7-8269-FBBEDA46BB17}" destId="{36AF73F5-80A1-43BF-8A81-442F3C1B6185}" srcOrd="1" destOrd="0" presId="urn:microsoft.com/office/officeart/2005/8/layout/hierarchy1"/>
    <dgm:cxn modelId="{D596BAA3-3131-45A4-89F6-F22E7CA7D7A6}" type="presParOf" srcId="{D75350A7-394A-4176-AE46-E4A8E7AC7E1B}" destId="{8F9DD964-0FBF-443A-A746-35D4EBF0FE9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19C850-C654-47BC-9F50-F9D67F7174CB}"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3D04880F-9EDD-4E92-90A2-8C1F77AA81B3}">
      <dgm:prSet/>
      <dgm:spPr/>
      <dgm:t>
        <a:bodyPr/>
        <a:lstStyle/>
        <a:p>
          <a:r>
            <a:rPr lang="en-US" b="1" baseline="0"/>
            <a:t>Reach me early </a:t>
          </a:r>
          <a:endParaRPr lang="en-US"/>
        </a:p>
      </dgm:t>
    </dgm:pt>
    <dgm:pt modelId="{C595E05C-A178-4D40-BBEA-77F702E7554B}" type="parTrans" cxnId="{1B9A806A-01C1-4519-8594-25B652E01BA2}">
      <dgm:prSet/>
      <dgm:spPr/>
      <dgm:t>
        <a:bodyPr/>
        <a:lstStyle/>
        <a:p>
          <a:endParaRPr lang="en-US"/>
        </a:p>
      </dgm:t>
    </dgm:pt>
    <dgm:pt modelId="{F81D8070-B06F-4BBC-AFA2-E0C65442AADA}" type="sibTrans" cxnId="{1B9A806A-01C1-4519-8594-25B652E01BA2}">
      <dgm:prSet/>
      <dgm:spPr/>
      <dgm:t>
        <a:bodyPr/>
        <a:lstStyle/>
        <a:p>
          <a:endParaRPr lang="en-US"/>
        </a:p>
      </dgm:t>
    </dgm:pt>
    <dgm:pt modelId="{6DFA4752-2196-4A8C-9791-A9E4D84F56BC}">
      <dgm:prSet/>
      <dgm:spPr/>
      <dgm:t>
        <a:bodyPr/>
        <a:lstStyle/>
        <a:p>
          <a:r>
            <a:rPr lang="en-US" b="1" baseline="0"/>
            <a:t>Support me as I re-enter and begin college</a:t>
          </a:r>
          <a:endParaRPr lang="en-US"/>
        </a:p>
      </dgm:t>
    </dgm:pt>
    <dgm:pt modelId="{6B7EB22A-BC91-4884-A212-D8A04776EC4C}" type="parTrans" cxnId="{0CD8B9F7-19D1-41BA-A5A1-9D24DAF247F0}">
      <dgm:prSet/>
      <dgm:spPr/>
      <dgm:t>
        <a:bodyPr/>
        <a:lstStyle/>
        <a:p>
          <a:endParaRPr lang="en-US"/>
        </a:p>
      </dgm:t>
    </dgm:pt>
    <dgm:pt modelId="{3449BD0E-72C1-47B5-9411-3E40F81D0FD5}" type="sibTrans" cxnId="{0CD8B9F7-19D1-41BA-A5A1-9D24DAF247F0}">
      <dgm:prSet/>
      <dgm:spPr/>
      <dgm:t>
        <a:bodyPr/>
        <a:lstStyle/>
        <a:p>
          <a:endParaRPr lang="en-US"/>
        </a:p>
      </dgm:t>
    </dgm:pt>
    <dgm:pt modelId="{8CFA3A3B-7F8F-4256-89F7-4479D0CBA4DD}">
      <dgm:prSet/>
      <dgm:spPr/>
      <dgm:t>
        <a:bodyPr/>
        <a:lstStyle/>
        <a:p>
          <a:r>
            <a:rPr lang="en-US" b="1" baseline="0"/>
            <a:t>Mentor me as I go through college</a:t>
          </a:r>
          <a:endParaRPr lang="en-US"/>
        </a:p>
      </dgm:t>
    </dgm:pt>
    <dgm:pt modelId="{86EFD3C9-6ED0-4F03-8A63-C902C1C5A83F}" type="parTrans" cxnId="{FC0EC1F8-3646-4A25-8947-4706E1BB511A}">
      <dgm:prSet/>
      <dgm:spPr/>
      <dgm:t>
        <a:bodyPr/>
        <a:lstStyle/>
        <a:p>
          <a:endParaRPr lang="en-US"/>
        </a:p>
      </dgm:t>
    </dgm:pt>
    <dgm:pt modelId="{3BFCFF86-BAC6-4E19-B78A-C42174E78E38}" type="sibTrans" cxnId="{FC0EC1F8-3646-4A25-8947-4706E1BB511A}">
      <dgm:prSet/>
      <dgm:spPr/>
      <dgm:t>
        <a:bodyPr/>
        <a:lstStyle/>
        <a:p>
          <a:endParaRPr lang="en-US"/>
        </a:p>
      </dgm:t>
    </dgm:pt>
    <dgm:pt modelId="{C8057955-D8F7-4B85-90F9-34768F2929E0}">
      <dgm:prSet/>
      <dgm:spPr/>
      <dgm:t>
        <a:bodyPr/>
        <a:lstStyle/>
        <a:p>
          <a:r>
            <a:rPr lang="en-US" b="1" baseline="0"/>
            <a:t>Assist with transfer</a:t>
          </a:r>
          <a:endParaRPr lang="en-US"/>
        </a:p>
      </dgm:t>
    </dgm:pt>
    <dgm:pt modelId="{22152E6B-94F3-4C6B-A5B2-B3F472BAD507}" type="parTrans" cxnId="{94F0C54C-7906-4C5E-A060-5A96CD652FB8}">
      <dgm:prSet/>
      <dgm:spPr/>
      <dgm:t>
        <a:bodyPr/>
        <a:lstStyle/>
        <a:p>
          <a:endParaRPr lang="en-US"/>
        </a:p>
      </dgm:t>
    </dgm:pt>
    <dgm:pt modelId="{D49FDF30-799E-4D09-9CA6-5033583CEACD}" type="sibTrans" cxnId="{94F0C54C-7906-4C5E-A060-5A96CD652FB8}">
      <dgm:prSet/>
      <dgm:spPr/>
      <dgm:t>
        <a:bodyPr/>
        <a:lstStyle/>
        <a:p>
          <a:endParaRPr lang="en-US"/>
        </a:p>
      </dgm:t>
    </dgm:pt>
    <dgm:pt modelId="{A83F0507-05B2-4FDE-B64D-A54E7F3981DA}">
      <dgm:prSet/>
      <dgm:spPr/>
      <dgm:t>
        <a:bodyPr/>
        <a:lstStyle/>
        <a:p>
          <a:r>
            <a:rPr lang="en-US" dirty="0"/>
            <a:t>Get the word out!</a:t>
          </a:r>
        </a:p>
      </dgm:t>
    </dgm:pt>
    <dgm:pt modelId="{78786978-F37E-4D3F-B30B-EA5DBE52C50E}" type="parTrans" cxnId="{CCAD259C-7631-42C5-A0E3-1D1BB9DD1385}">
      <dgm:prSet/>
      <dgm:spPr/>
      <dgm:t>
        <a:bodyPr/>
        <a:lstStyle/>
        <a:p>
          <a:endParaRPr lang="en-US"/>
        </a:p>
      </dgm:t>
    </dgm:pt>
    <dgm:pt modelId="{84ED0F17-F432-4970-92F2-ACE7F988E790}" type="sibTrans" cxnId="{CCAD259C-7631-42C5-A0E3-1D1BB9DD1385}">
      <dgm:prSet/>
      <dgm:spPr/>
      <dgm:t>
        <a:bodyPr/>
        <a:lstStyle/>
        <a:p>
          <a:endParaRPr lang="en-US"/>
        </a:p>
      </dgm:t>
    </dgm:pt>
    <dgm:pt modelId="{5DE99866-B2BD-4103-923E-FB25414B31FE}">
      <dgm:prSet/>
      <dgm:spPr/>
      <dgm:t>
        <a:bodyPr/>
        <a:lstStyle/>
        <a:p>
          <a:r>
            <a:rPr lang="en-US" b="1" baseline="0"/>
            <a:t>Let go</a:t>
          </a:r>
          <a:endParaRPr lang="en-US"/>
        </a:p>
      </dgm:t>
    </dgm:pt>
    <dgm:pt modelId="{9BDB5589-C65E-4D7E-9C30-85D3F5AAA882}" type="parTrans" cxnId="{13C51CDE-DA2D-430D-BF22-9425A7018189}">
      <dgm:prSet/>
      <dgm:spPr/>
      <dgm:t>
        <a:bodyPr/>
        <a:lstStyle/>
        <a:p>
          <a:endParaRPr lang="en-US"/>
        </a:p>
      </dgm:t>
    </dgm:pt>
    <dgm:pt modelId="{F1176640-7EE1-4F0D-BD51-1221C936921E}" type="sibTrans" cxnId="{13C51CDE-DA2D-430D-BF22-9425A7018189}">
      <dgm:prSet/>
      <dgm:spPr/>
      <dgm:t>
        <a:bodyPr/>
        <a:lstStyle/>
        <a:p>
          <a:endParaRPr lang="en-US"/>
        </a:p>
      </dgm:t>
    </dgm:pt>
    <dgm:pt modelId="{871C3311-4F63-4947-9569-449D0D8095FB}" type="pres">
      <dgm:prSet presAssocID="{A919C850-C654-47BC-9F50-F9D67F7174CB}" presName="diagram" presStyleCnt="0">
        <dgm:presLayoutVars>
          <dgm:dir/>
          <dgm:resizeHandles val="exact"/>
        </dgm:presLayoutVars>
      </dgm:prSet>
      <dgm:spPr/>
      <dgm:t>
        <a:bodyPr/>
        <a:lstStyle/>
        <a:p>
          <a:endParaRPr lang="en-US"/>
        </a:p>
      </dgm:t>
    </dgm:pt>
    <dgm:pt modelId="{2E604359-8A40-498A-80D3-C57C12E16865}" type="pres">
      <dgm:prSet presAssocID="{3D04880F-9EDD-4E92-90A2-8C1F77AA81B3}" presName="node" presStyleLbl="node1" presStyleIdx="0" presStyleCnt="6">
        <dgm:presLayoutVars>
          <dgm:bulletEnabled val="1"/>
        </dgm:presLayoutVars>
      </dgm:prSet>
      <dgm:spPr/>
      <dgm:t>
        <a:bodyPr/>
        <a:lstStyle/>
        <a:p>
          <a:endParaRPr lang="en-US"/>
        </a:p>
      </dgm:t>
    </dgm:pt>
    <dgm:pt modelId="{D5327E5C-3098-4AC8-8445-80785BC3F7E1}" type="pres">
      <dgm:prSet presAssocID="{F81D8070-B06F-4BBC-AFA2-E0C65442AADA}" presName="sibTrans" presStyleCnt="0"/>
      <dgm:spPr/>
    </dgm:pt>
    <dgm:pt modelId="{A864A53D-6725-480F-B208-9CE1F91C5354}" type="pres">
      <dgm:prSet presAssocID="{6DFA4752-2196-4A8C-9791-A9E4D84F56BC}" presName="node" presStyleLbl="node1" presStyleIdx="1" presStyleCnt="6">
        <dgm:presLayoutVars>
          <dgm:bulletEnabled val="1"/>
        </dgm:presLayoutVars>
      </dgm:prSet>
      <dgm:spPr/>
      <dgm:t>
        <a:bodyPr/>
        <a:lstStyle/>
        <a:p>
          <a:endParaRPr lang="en-US"/>
        </a:p>
      </dgm:t>
    </dgm:pt>
    <dgm:pt modelId="{FC74EDE8-1009-4C9B-ABB4-AA5CA389A902}" type="pres">
      <dgm:prSet presAssocID="{3449BD0E-72C1-47B5-9411-3E40F81D0FD5}" presName="sibTrans" presStyleCnt="0"/>
      <dgm:spPr/>
    </dgm:pt>
    <dgm:pt modelId="{B4740119-E87F-453C-8004-B5E275DBF807}" type="pres">
      <dgm:prSet presAssocID="{8CFA3A3B-7F8F-4256-89F7-4479D0CBA4DD}" presName="node" presStyleLbl="node1" presStyleIdx="2" presStyleCnt="6">
        <dgm:presLayoutVars>
          <dgm:bulletEnabled val="1"/>
        </dgm:presLayoutVars>
      </dgm:prSet>
      <dgm:spPr/>
      <dgm:t>
        <a:bodyPr/>
        <a:lstStyle/>
        <a:p>
          <a:endParaRPr lang="en-US"/>
        </a:p>
      </dgm:t>
    </dgm:pt>
    <dgm:pt modelId="{59E3AE0B-CD3B-45D0-824D-9FD654357DD6}" type="pres">
      <dgm:prSet presAssocID="{3BFCFF86-BAC6-4E19-B78A-C42174E78E38}" presName="sibTrans" presStyleCnt="0"/>
      <dgm:spPr/>
    </dgm:pt>
    <dgm:pt modelId="{71CED631-98F6-41AF-8D88-7AB09C4FE068}" type="pres">
      <dgm:prSet presAssocID="{C8057955-D8F7-4B85-90F9-34768F2929E0}" presName="node" presStyleLbl="node1" presStyleIdx="3" presStyleCnt="6">
        <dgm:presLayoutVars>
          <dgm:bulletEnabled val="1"/>
        </dgm:presLayoutVars>
      </dgm:prSet>
      <dgm:spPr/>
      <dgm:t>
        <a:bodyPr/>
        <a:lstStyle/>
        <a:p>
          <a:endParaRPr lang="en-US"/>
        </a:p>
      </dgm:t>
    </dgm:pt>
    <dgm:pt modelId="{E660DCED-0E78-4F0B-B264-B86ACDC6DC3A}" type="pres">
      <dgm:prSet presAssocID="{D49FDF30-799E-4D09-9CA6-5033583CEACD}" presName="sibTrans" presStyleCnt="0"/>
      <dgm:spPr/>
    </dgm:pt>
    <dgm:pt modelId="{6232F0A5-9040-42DE-9DDD-01A6441DBEE5}" type="pres">
      <dgm:prSet presAssocID="{A83F0507-05B2-4FDE-B64D-A54E7F3981DA}" presName="node" presStyleLbl="node1" presStyleIdx="4" presStyleCnt="6">
        <dgm:presLayoutVars>
          <dgm:bulletEnabled val="1"/>
        </dgm:presLayoutVars>
      </dgm:prSet>
      <dgm:spPr/>
      <dgm:t>
        <a:bodyPr/>
        <a:lstStyle/>
        <a:p>
          <a:endParaRPr lang="en-US"/>
        </a:p>
      </dgm:t>
    </dgm:pt>
    <dgm:pt modelId="{BA9ADA5E-55D2-463F-AD0C-67C34C8BD60D}" type="pres">
      <dgm:prSet presAssocID="{84ED0F17-F432-4970-92F2-ACE7F988E790}" presName="sibTrans" presStyleCnt="0"/>
      <dgm:spPr/>
    </dgm:pt>
    <dgm:pt modelId="{63D1BD42-618A-4AAF-9AF7-51D235D3BD23}" type="pres">
      <dgm:prSet presAssocID="{5DE99866-B2BD-4103-923E-FB25414B31FE}" presName="node" presStyleLbl="node1" presStyleIdx="5" presStyleCnt="6">
        <dgm:presLayoutVars>
          <dgm:bulletEnabled val="1"/>
        </dgm:presLayoutVars>
      </dgm:prSet>
      <dgm:spPr/>
      <dgm:t>
        <a:bodyPr/>
        <a:lstStyle/>
        <a:p>
          <a:endParaRPr lang="en-US"/>
        </a:p>
      </dgm:t>
    </dgm:pt>
  </dgm:ptLst>
  <dgm:cxnLst>
    <dgm:cxn modelId="{0CD8B9F7-19D1-41BA-A5A1-9D24DAF247F0}" srcId="{A919C850-C654-47BC-9F50-F9D67F7174CB}" destId="{6DFA4752-2196-4A8C-9791-A9E4D84F56BC}" srcOrd="1" destOrd="0" parTransId="{6B7EB22A-BC91-4884-A212-D8A04776EC4C}" sibTransId="{3449BD0E-72C1-47B5-9411-3E40F81D0FD5}"/>
    <dgm:cxn modelId="{CCAD259C-7631-42C5-A0E3-1D1BB9DD1385}" srcId="{A919C850-C654-47BC-9F50-F9D67F7174CB}" destId="{A83F0507-05B2-4FDE-B64D-A54E7F3981DA}" srcOrd="4" destOrd="0" parTransId="{78786978-F37E-4D3F-B30B-EA5DBE52C50E}" sibTransId="{84ED0F17-F432-4970-92F2-ACE7F988E790}"/>
    <dgm:cxn modelId="{FC0EC1F8-3646-4A25-8947-4706E1BB511A}" srcId="{A919C850-C654-47BC-9F50-F9D67F7174CB}" destId="{8CFA3A3B-7F8F-4256-89F7-4479D0CBA4DD}" srcOrd="2" destOrd="0" parTransId="{86EFD3C9-6ED0-4F03-8A63-C902C1C5A83F}" sibTransId="{3BFCFF86-BAC6-4E19-B78A-C42174E78E38}"/>
    <dgm:cxn modelId="{CA212265-F876-47B3-A1DF-E791E6E9FDFB}" type="presOf" srcId="{6DFA4752-2196-4A8C-9791-A9E4D84F56BC}" destId="{A864A53D-6725-480F-B208-9CE1F91C5354}" srcOrd="0" destOrd="0" presId="urn:microsoft.com/office/officeart/2005/8/layout/default#1"/>
    <dgm:cxn modelId="{20F3F72F-3DE6-4E00-BB72-0CA08E833186}" type="presOf" srcId="{3D04880F-9EDD-4E92-90A2-8C1F77AA81B3}" destId="{2E604359-8A40-498A-80D3-C57C12E16865}" srcOrd="0" destOrd="0" presId="urn:microsoft.com/office/officeart/2005/8/layout/default#1"/>
    <dgm:cxn modelId="{E4828CB2-3540-4297-B987-536D16CBC8B7}" type="presOf" srcId="{5DE99866-B2BD-4103-923E-FB25414B31FE}" destId="{63D1BD42-618A-4AAF-9AF7-51D235D3BD23}" srcOrd="0" destOrd="0" presId="urn:microsoft.com/office/officeart/2005/8/layout/default#1"/>
    <dgm:cxn modelId="{6246A9D5-6B3C-4DD9-8A11-76DE5441DB3A}" type="presOf" srcId="{8CFA3A3B-7F8F-4256-89F7-4479D0CBA4DD}" destId="{B4740119-E87F-453C-8004-B5E275DBF807}" srcOrd="0" destOrd="0" presId="urn:microsoft.com/office/officeart/2005/8/layout/default#1"/>
    <dgm:cxn modelId="{94F0C54C-7906-4C5E-A060-5A96CD652FB8}" srcId="{A919C850-C654-47BC-9F50-F9D67F7174CB}" destId="{C8057955-D8F7-4B85-90F9-34768F2929E0}" srcOrd="3" destOrd="0" parTransId="{22152E6B-94F3-4C6B-A5B2-B3F472BAD507}" sibTransId="{D49FDF30-799E-4D09-9CA6-5033583CEACD}"/>
    <dgm:cxn modelId="{2434DD43-70FE-4850-88A2-8CBFDA71FAE8}" type="presOf" srcId="{A919C850-C654-47BC-9F50-F9D67F7174CB}" destId="{871C3311-4F63-4947-9569-449D0D8095FB}" srcOrd="0" destOrd="0" presId="urn:microsoft.com/office/officeart/2005/8/layout/default#1"/>
    <dgm:cxn modelId="{7A44BA96-8AF8-43C2-9310-E864C93FAD2D}" type="presOf" srcId="{A83F0507-05B2-4FDE-B64D-A54E7F3981DA}" destId="{6232F0A5-9040-42DE-9DDD-01A6441DBEE5}" srcOrd="0" destOrd="0" presId="urn:microsoft.com/office/officeart/2005/8/layout/default#1"/>
    <dgm:cxn modelId="{13C51CDE-DA2D-430D-BF22-9425A7018189}" srcId="{A919C850-C654-47BC-9F50-F9D67F7174CB}" destId="{5DE99866-B2BD-4103-923E-FB25414B31FE}" srcOrd="5" destOrd="0" parTransId="{9BDB5589-C65E-4D7E-9C30-85D3F5AAA882}" sibTransId="{F1176640-7EE1-4F0D-BD51-1221C936921E}"/>
    <dgm:cxn modelId="{1B9A806A-01C1-4519-8594-25B652E01BA2}" srcId="{A919C850-C654-47BC-9F50-F9D67F7174CB}" destId="{3D04880F-9EDD-4E92-90A2-8C1F77AA81B3}" srcOrd="0" destOrd="0" parTransId="{C595E05C-A178-4D40-BBEA-77F702E7554B}" sibTransId="{F81D8070-B06F-4BBC-AFA2-E0C65442AADA}"/>
    <dgm:cxn modelId="{FA037CA5-7AC6-43B4-9880-07D953502BF7}" type="presOf" srcId="{C8057955-D8F7-4B85-90F9-34768F2929E0}" destId="{71CED631-98F6-41AF-8D88-7AB09C4FE068}" srcOrd="0" destOrd="0" presId="urn:microsoft.com/office/officeart/2005/8/layout/default#1"/>
    <dgm:cxn modelId="{4C6D3022-F9A1-4DA6-A249-777EDC67CFF6}" type="presParOf" srcId="{871C3311-4F63-4947-9569-449D0D8095FB}" destId="{2E604359-8A40-498A-80D3-C57C12E16865}" srcOrd="0" destOrd="0" presId="urn:microsoft.com/office/officeart/2005/8/layout/default#1"/>
    <dgm:cxn modelId="{3F296EE6-EEC9-4560-B883-4D31A7F8846F}" type="presParOf" srcId="{871C3311-4F63-4947-9569-449D0D8095FB}" destId="{D5327E5C-3098-4AC8-8445-80785BC3F7E1}" srcOrd="1" destOrd="0" presId="urn:microsoft.com/office/officeart/2005/8/layout/default#1"/>
    <dgm:cxn modelId="{3D254311-5401-4520-827C-FB6006576572}" type="presParOf" srcId="{871C3311-4F63-4947-9569-449D0D8095FB}" destId="{A864A53D-6725-480F-B208-9CE1F91C5354}" srcOrd="2" destOrd="0" presId="urn:microsoft.com/office/officeart/2005/8/layout/default#1"/>
    <dgm:cxn modelId="{4BF613ED-3AC0-4C72-94C1-1A62A435A2B0}" type="presParOf" srcId="{871C3311-4F63-4947-9569-449D0D8095FB}" destId="{FC74EDE8-1009-4C9B-ABB4-AA5CA389A902}" srcOrd="3" destOrd="0" presId="urn:microsoft.com/office/officeart/2005/8/layout/default#1"/>
    <dgm:cxn modelId="{DBADD214-D688-43D7-9B70-3E96E0BC6F4D}" type="presParOf" srcId="{871C3311-4F63-4947-9569-449D0D8095FB}" destId="{B4740119-E87F-453C-8004-B5E275DBF807}" srcOrd="4" destOrd="0" presId="urn:microsoft.com/office/officeart/2005/8/layout/default#1"/>
    <dgm:cxn modelId="{3E174EA5-65AC-444B-B305-2A0D79D1F9D0}" type="presParOf" srcId="{871C3311-4F63-4947-9569-449D0D8095FB}" destId="{59E3AE0B-CD3B-45D0-824D-9FD654357DD6}" srcOrd="5" destOrd="0" presId="urn:microsoft.com/office/officeart/2005/8/layout/default#1"/>
    <dgm:cxn modelId="{DA4F8CBC-B950-4DC2-AEA3-849E2A58D7E0}" type="presParOf" srcId="{871C3311-4F63-4947-9569-449D0D8095FB}" destId="{71CED631-98F6-41AF-8D88-7AB09C4FE068}" srcOrd="6" destOrd="0" presId="urn:microsoft.com/office/officeart/2005/8/layout/default#1"/>
    <dgm:cxn modelId="{46A24AF4-CC6E-44CE-87F7-242EB1B6142C}" type="presParOf" srcId="{871C3311-4F63-4947-9569-449D0D8095FB}" destId="{E660DCED-0E78-4F0B-B264-B86ACDC6DC3A}" srcOrd="7" destOrd="0" presId="urn:microsoft.com/office/officeart/2005/8/layout/default#1"/>
    <dgm:cxn modelId="{DE84E556-68AC-4279-A54C-E07AA043718B}" type="presParOf" srcId="{871C3311-4F63-4947-9569-449D0D8095FB}" destId="{6232F0A5-9040-42DE-9DDD-01A6441DBEE5}" srcOrd="8" destOrd="0" presId="urn:microsoft.com/office/officeart/2005/8/layout/default#1"/>
    <dgm:cxn modelId="{743BA1F1-04A4-4ECD-8A55-B8BD395B7972}" type="presParOf" srcId="{871C3311-4F63-4947-9569-449D0D8095FB}" destId="{BA9ADA5E-55D2-463F-AD0C-67C34C8BD60D}" srcOrd="9" destOrd="0" presId="urn:microsoft.com/office/officeart/2005/8/layout/default#1"/>
    <dgm:cxn modelId="{F21A84FD-4F7B-4139-B031-FE90B093010B}" type="presParOf" srcId="{871C3311-4F63-4947-9569-449D0D8095FB}" destId="{63D1BD42-618A-4AAF-9AF7-51D235D3BD23}" srcOrd="10"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0706E-357D-42FB-BC93-7CA6F4F01CBD}">
      <dsp:nvSpPr>
        <dsp:cNvPr id="0" name=""/>
        <dsp:cNvSpPr/>
      </dsp:nvSpPr>
      <dsp:spPr>
        <a:xfrm>
          <a:off x="0" y="263612"/>
          <a:ext cx="4319742" cy="431974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047EDB-46DB-4FF7-9875-DBDBDAB1CB9C}">
      <dsp:nvSpPr>
        <dsp:cNvPr id="0" name=""/>
        <dsp:cNvSpPr/>
      </dsp:nvSpPr>
      <dsp:spPr>
        <a:xfrm>
          <a:off x="410375" y="673987"/>
          <a:ext cx="1684699" cy="1684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Correctional Educational Initiatives at LaGuardia:       What we learned</a:t>
          </a:r>
        </a:p>
      </dsp:txBody>
      <dsp:txXfrm>
        <a:off x="492615" y="756227"/>
        <a:ext cx="1520219" cy="1520219"/>
      </dsp:txXfrm>
    </dsp:sp>
    <dsp:sp modelId="{A9C26DBB-A4F2-4BE5-A509-DDFEE656A2F1}">
      <dsp:nvSpPr>
        <dsp:cNvPr id="0" name=""/>
        <dsp:cNvSpPr/>
      </dsp:nvSpPr>
      <dsp:spPr>
        <a:xfrm>
          <a:off x="2224667" y="673987"/>
          <a:ext cx="1684699" cy="1684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Giving Voice: Race, Education &amp; Reintegrating Formerly Incarcerated Citizens</a:t>
          </a:r>
        </a:p>
      </dsp:txBody>
      <dsp:txXfrm>
        <a:off x="2306907" y="756227"/>
        <a:ext cx="1520219" cy="1520219"/>
      </dsp:txXfrm>
    </dsp:sp>
    <dsp:sp modelId="{3202BDDE-F50E-4F37-81CD-6AC6D6029376}">
      <dsp:nvSpPr>
        <dsp:cNvPr id="0" name=""/>
        <dsp:cNvSpPr/>
      </dsp:nvSpPr>
      <dsp:spPr>
        <a:xfrm>
          <a:off x="410375" y="2488279"/>
          <a:ext cx="1684699" cy="1684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Documentary Research                Counterstory:  After Incarceration</a:t>
          </a:r>
        </a:p>
      </dsp:txBody>
      <dsp:txXfrm>
        <a:off x="492615" y="2570519"/>
        <a:ext cx="1520219" cy="1520219"/>
      </dsp:txXfrm>
    </dsp:sp>
    <dsp:sp modelId="{29CFA286-0395-4C7D-B9DD-8E149F3F88A4}">
      <dsp:nvSpPr>
        <dsp:cNvPr id="0" name=""/>
        <dsp:cNvSpPr/>
      </dsp:nvSpPr>
      <dsp:spPr>
        <a:xfrm>
          <a:off x="2224667" y="2488279"/>
          <a:ext cx="1684699" cy="1684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Queensboro Correctional Facility Volunteer Project</a:t>
          </a:r>
        </a:p>
      </dsp:txBody>
      <dsp:txXfrm>
        <a:off x="2306907" y="2570519"/>
        <a:ext cx="1520219" cy="15202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A2A23-70F4-5C4D-A33D-90297DAC6CC0}">
      <dsp:nvSpPr>
        <dsp:cNvPr id="0" name=""/>
        <dsp:cNvSpPr/>
      </dsp:nvSpPr>
      <dsp:spPr>
        <a:xfrm>
          <a:off x="0" y="411124"/>
          <a:ext cx="2778108" cy="1493408"/>
        </a:xfrm>
        <a:prstGeom prst="chevron">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baseline="0" dirty="0">
              <a:solidFill>
                <a:schemeClr val="tx1"/>
              </a:solidFill>
              <a:latin typeface="Arial Black" panose="020B0A04020102020204" pitchFamily="34" charset="0"/>
            </a:rPr>
            <a:t>Pre-release </a:t>
          </a:r>
        </a:p>
        <a:p>
          <a:pPr lvl="0" algn="ctr" defTabSz="622300">
            <a:lnSpc>
              <a:spcPct val="90000"/>
            </a:lnSpc>
            <a:spcBef>
              <a:spcPct val="0"/>
            </a:spcBef>
            <a:spcAft>
              <a:spcPct val="35000"/>
            </a:spcAft>
          </a:pPr>
          <a:r>
            <a:rPr lang="en-US" sz="1400" kern="1200" baseline="0" dirty="0">
              <a:solidFill>
                <a:schemeClr val="tx1"/>
              </a:solidFill>
              <a:latin typeface="Arial Black" panose="020B0A04020102020204" pitchFamily="34" charset="0"/>
            </a:rPr>
            <a:t>On site in jail or prison </a:t>
          </a:r>
        </a:p>
        <a:p>
          <a:pPr lvl="0" algn="ctr" defTabSz="622300">
            <a:lnSpc>
              <a:spcPct val="90000"/>
            </a:lnSpc>
            <a:spcBef>
              <a:spcPct val="0"/>
            </a:spcBef>
            <a:spcAft>
              <a:spcPct val="35000"/>
            </a:spcAft>
          </a:pPr>
          <a:r>
            <a:rPr lang="en-US" sz="1400" kern="1200" baseline="0" dirty="0">
              <a:solidFill>
                <a:schemeClr val="tx1"/>
              </a:solidFill>
              <a:latin typeface="Arial Black" panose="020B0A04020102020204" pitchFamily="34" charset="0"/>
            </a:rPr>
            <a:t>Work with CBOs</a:t>
          </a:r>
        </a:p>
      </dsp:txBody>
      <dsp:txXfrm>
        <a:off x="746704" y="411124"/>
        <a:ext cx="1284700" cy="1493408"/>
      </dsp:txXfrm>
    </dsp:sp>
    <dsp:sp modelId="{A7883177-810E-FB43-8007-69FD215A1162}">
      <dsp:nvSpPr>
        <dsp:cNvPr id="0" name=""/>
        <dsp:cNvSpPr/>
      </dsp:nvSpPr>
      <dsp:spPr>
        <a:xfrm>
          <a:off x="2530064" y="372645"/>
          <a:ext cx="2840532" cy="1565613"/>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a:latin typeface="Arial Black" panose="020B0A04020102020204" pitchFamily="34" charset="0"/>
            </a:rPr>
            <a:t>I</a:t>
          </a:r>
        </a:p>
        <a:p>
          <a:pPr lvl="0" algn="ctr" defTabSz="622300">
            <a:lnSpc>
              <a:spcPct val="90000"/>
            </a:lnSpc>
            <a:spcBef>
              <a:spcPct val="0"/>
            </a:spcBef>
            <a:spcAft>
              <a:spcPct val="35000"/>
            </a:spcAft>
          </a:pPr>
          <a:endParaRPr lang="en-US" sz="1400" b="1" kern="1200" dirty="0">
            <a:latin typeface="Arial Black" panose="020B0A04020102020204" pitchFamily="34" charset="0"/>
          </a:endParaRPr>
        </a:p>
        <a:p>
          <a:pPr lvl="0" algn="ctr" defTabSz="622300">
            <a:lnSpc>
              <a:spcPct val="90000"/>
            </a:lnSpc>
            <a:spcBef>
              <a:spcPct val="0"/>
            </a:spcBef>
            <a:spcAft>
              <a:spcPct val="35000"/>
            </a:spcAft>
          </a:pPr>
          <a:r>
            <a:rPr lang="en-US" sz="1400" b="1" kern="1200" dirty="0">
              <a:latin typeface="Arial Black" panose="020B0A04020102020204" pitchFamily="34" charset="0"/>
            </a:rPr>
            <a:t>Internally &amp; externally </a:t>
          </a:r>
          <a:r>
            <a:rPr lang="en-US" sz="1400" kern="1200" dirty="0">
              <a:latin typeface="Arial Black" panose="020B0A04020102020204" pitchFamily="34" charset="0"/>
            </a:rPr>
            <a:t>with CBOs, agencies, Parole and Probation </a:t>
          </a:r>
          <a:r>
            <a:rPr lang="en-US" sz="1400" b="1" kern="1200" dirty="0">
              <a:latin typeface="Arial Black" panose="020B0A04020102020204" pitchFamily="34" charset="0"/>
            </a:rPr>
            <a:t>Navigator</a:t>
          </a:r>
        </a:p>
        <a:p>
          <a:pPr lvl="0" algn="ctr" defTabSz="622300">
            <a:lnSpc>
              <a:spcPct val="90000"/>
            </a:lnSpc>
            <a:spcBef>
              <a:spcPct val="0"/>
            </a:spcBef>
            <a:spcAft>
              <a:spcPct val="35000"/>
            </a:spcAft>
          </a:pPr>
          <a:r>
            <a:rPr lang="en-US" sz="1400" b="1" kern="1200" dirty="0">
              <a:latin typeface="Arial Black" panose="020B0A04020102020204" pitchFamily="34" charset="0"/>
            </a:rPr>
            <a:t> </a:t>
          </a:r>
          <a:endParaRPr lang="en-US" sz="1400" kern="1200" dirty="0">
            <a:latin typeface="Arial Black" panose="020B0A04020102020204" pitchFamily="34" charset="0"/>
          </a:endParaRPr>
        </a:p>
      </dsp:txBody>
      <dsp:txXfrm>
        <a:off x="3312871" y="372645"/>
        <a:ext cx="1274919" cy="1565613"/>
      </dsp:txXfrm>
    </dsp:sp>
    <dsp:sp modelId="{D508C800-8A49-3242-9F78-CB6030D30479}">
      <dsp:nvSpPr>
        <dsp:cNvPr id="0" name=""/>
        <dsp:cNvSpPr/>
      </dsp:nvSpPr>
      <dsp:spPr>
        <a:xfrm>
          <a:off x="5293690" y="361238"/>
          <a:ext cx="2964770" cy="164869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endParaRPr lang="en-US" sz="1600" b="1" kern="1200" dirty="0">
            <a:latin typeface="Arial Black" panose="020B0A04020102020204" pitchFamily="34" charset="0"/>
          </a:endParaRPr>
        </a:p>
        <a:p>
          <a:pPr lvl="0" algn="ctr" defTabSz="711200">
            <a:lnSpc>
              <a:spcPct val="90000"/>
            </a:lnSpc>
            <a:spcBef>
              <a:spcPct val="0"/>
            </a:spcBef>
            <a:spcAft>
              <a:spcPct val="35000"/>
            </a:spcAft>
          </a:pPr>
          <a:r>
            <a:rPr lang="en-US" sz="1600" b="1" kern="1200" dirty="0">
              <a:latin typeface="Arial Black" panose="020B0A04020102020204" pitchFamily="34" charset="0"/>
            </a:rPr>
            <a:t>Mentoring</a:t>
          </a:r>
        </a:p>
        <a:p>
          <a:pPr lvl="0" algn="ctr" defTabSz="711200">
            <a:lnSpc>
              <a:spcPct val="90000"/>
            </a:lnSpc>
            <a:spcBef>
              <a:spcPct val="0"/>
            </a:spcBef>
            <a:spcAft>
              <a:spcPct val="35000"/>
            </a:spcAft>
          </a:pPr>
          <a:r>
            <a:rPr lang="en-US" sz="1600" b="1" kern="1200" dirty="0">
              <a:latin typeface="Arial Black" panose="020B0A04020102020204" pitchFamily="34" charset="0"/>
            </a:rPr>
            <a:t>continuous support</a:t>
          </a:r>
        </a:p>
        <a:p>
          <a:pPr lvl="0" algn="ctr" defTabSz="711200">
            <a:lnSpc>
              <a:spcPct val="90000"/>
            </a:lnSpc>
            <a:spcBef>
              <a:spcPct val="0"/>
            </a:spcBef>
            <a:spcAft>
              <a:spcPct val="35000"/>
            </a:spcAft>
          </a:pPr>
          <a:r>
            <a:rPr lang="en-US" sz="1600" kern="1200" dirty="0">
              <a:latin typeface="Arial Black" panose="020B0A04020102020204" pitchFamily="34" charset="0"/>
            </a:rPr>
            <a:t>Ongoing guidance, transfer assistance </a:t>
          </a:r>
        </a:p>
      </dsp:txBody>
      <dsp:txXfrm>
        <a:off x="6118039" y="361238"/>
        <a:ext cx="1316072" cy="16486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329E7-1E64-4D56-A2F4-6092A8BDDE67}">
      <dsp:nvSpPr>
        <dsp:cNvPr id="0" name=""/>
        <dsp:cNvSpPr/>
      </dsp:nvSpPr>
      <dsp:spPr>
        <a:xfrm>
          <a:off x="951" y="418879"/>
          <a:ext cx="3340417" cy="212116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587F0FD1-D5B7-4AC7-831B-EC4648B41D37}">
      <dsp:nvSpPr>
        <dsp:cNvPr id="0" name=""/>
        <dsp:cNvSpPr/>
      </dsp:nvSpPr>
      <dsp:spPr>
        <a:xfrm>
          <a:off x="372109" y="771479"/>
          <a:ext cx="3340417" cy="21211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u="none" kern="1200" dirty="0">
              <a:latin typeface="Arial" panose="020B0604020202020204" pitchFamily="34" charset="0"/>
              <a:cs typeface="Arial" panose="020B0604020202020204" pitchFamily="34" charset="0"/>
            </a:rPr>
            <a:t>Build a sensitive culture in the classroom and college</a:t>
          </a:r>
        </a:p>
      </dsp:txBody>
      <dsp:txXfrm>
        <a:off x="434236" y="833606"/>
        <a:ext cx="3216163" cy="1996911"/>
      </dsp:txXfrm>
    </dsp:sp>
    <dsp:sp modelId="{7EB4B940-ABCF-4174-A8F0-246C9EB3E0A9}">
      <dsp:nvSpPr>
        <dsp:cNvPr id="0" name=""/>
        <dsp:cNvSpPr/>
      </dsp:nvSpPr>
      <dsp:spPr>
        <a:xfrm>
          <a:off x="4083684" y="418879"/>
          <a:ext cx="3340417" cy="212116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E8111A1B-9BFB-4C31-9420-337554FCA6B9}">
      <dsp:nvSpPr>
        <dsp:cNvPr id="0" name=""/>
        <dsp:cNvSpPr/>
      </dsp:nvSpPr>
      <dsp:spPr>
        <a:xfrm>
          <a:off x="4454842" y="771479"/>
          <a:ext cx="3340417" cy="21211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latin typeface="Arial" panose="020B0604020202020204" pitchFamily="34" charset="0"/>
              <a:cs typeface="Arial" panose="020B0604020202020204" pitchFamily="34" charset="0"/>
            </a:rPr>
            <a:t>Faculty &amp; staff professional development to raise awareness of the needs of students coming home</a:t>
          </a:r>
        </a:p>
      </dsp:txBody>
      <dsp:txXfrm>
        <a:off x="4516969" y="833606"/>
        <a:ext cx="3216163" cy="19969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0E804-9817-436F-8E6B-1A8D1F151715}">
      <dsp:nvSpPr>
        <dsp:cNvPr id="0" name=""/>
        <dsp:cNvSpPr/>
      </dsp:nvSpPr>
      <dsp:spPr>
        <a:xfrm>
          <a:off x="0" y="680014"/>
          <a:ext cx="2192684" cy="166474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82281785-2D19-4340-9593-2311D15A8167}">
      <dsp:nvSpPr>
        <dsp:cNvPr id="0" name=""/>
        <dsp:cNvSpPr/>
      </dsp:nvSpPr>
      <dsp:spPr>
        <a:xfrm>
          <a:off x="243631" y="911464"/>
          <a:ext cx="2192684" cy="16647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u="none" kern="1200" dirty="0">
              <a:latin typeface="Arial" panose="020B0604020202020204" pitchFamily="34" charset="0"/>
              <a:cs typeface="Arial" panose="020B0604020202020204" pitchFamily="34" charset="0"/>
            </a:rPr>
            <a:t>Support Success</a:t>
          </a:r>
        </a:p>
      </dsp:txBody>
      <dsp:txXfrm>
        <a:off x="292390" y="960223"/>
        <a:ext cx="2095166" cy="1567223"/>
      </dsp:txXfrm>
    </dsp:sp>
    <dsp:sp modelId="{DA142865-9293-4FBB-94EE-12FFC48FA81B}">
      <dsp:nvSpPr>
        <dsp:cNvPr id="0" name=""/>
        <dsp:cNvSpPr/>
      </dsp:nvSpPr>
      <dsp:spPr>
        <a:xfrm>
          <a:off x="2679947" y="680014"/>
          <a:ext cx="2192684" cy="172004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90859C73-06D8-42D2-A27B-E98AC4DB539A}">
      <dsp:nvSpPr>
        <dsp:cNvPr id="0" name=""/>
        <dsp:cNvSpPr/>
      </dsp:nvSpPr>
      <dsp:spPr>
        <a:xfrm>
          <a:off x="2923579" y="911464"/>
          <a:ext cx="2192684" cy="17200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Create re-entry services for credit and non-credit </a:t>
          </a:r>
          <a:r>
            <a:rPr lang="en-US" sz="1800" kern="1200">
              <a:latin typeface="Arial" panose="020B0604020202020204" pitchFamily="34" charset="0"/>
              <a:cs typeface="Arial" panose="020B0604020202020204" pitchFamily="34" charset="0"/>
            </a:rPr>
            <a:t>students </a:t>
          </a:r>
          <a:endParaRPr lang="en-US" sz="1800" kern="1200" dirty="0">
            <a:latin typeface="Arial" panose="020B0604020202020204" pitchFamily="34" charset="0"/>
            <a:cs typeface="Arial" panose="020B0604020202020204" pitchFamily="34" charset="0"/>
          </a:endParaRPr>
        </a:p>
      </dsp:txBody>
      <dsp:txXfrm>
        <a:off x="2973957" y="961842"/>
        <a:ext cx="2091928" cy="1619289"/>
      </dsp:txXfrm>
    </dsp:sp>
    <dsp:sp modelId="{E8F52066-D220-4680-916F-0D3FC09CA7C3}">
      <dsp:nvSpPr>
        <dsp:cNvPr id="0" name=""/>
        <dsp:cNvSpPr/>
      </dsp:nvSpPr>
      <dsp:spPr>
        <a:xfrm>
          <a:off x="5359895" y="666369"/>
          <a:ext cx="2192684" cy="172004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41B062C9-3081-4500-8B86-B91882A4A878}">
      <dsp:nvSpPr>
        <dsp:cNvPr id="0" name=""/>
        <dsp:cNvSpPr/>
      </dsp:nvSpPr>
      <dsp:spPr>
        <a:xfrm>
          <a:off x="5603527" y="897819"/>
          <a:ext cx="2192684" cy="17200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College-wide “Navigator” to act as liaison with partners and internal connector</a:t>
          </a:r>
        </a:p>
      </dsp:txBody>
      <dsp:txXfrm>
        <a:off x="5653905" y="948197"/>
        <a:ext cx="2091928" cy="16192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9E2C4-41AF-4349-8F0C-028195E028BB}">
      <dsp:nvSpPr>
        <dsp:cNvPr id="0" name=""/>
        <dsp:cNvSpPr/>
      </dsp:nvSpPr>
      <dsp:spPr>
        <a:xfrm>
          <a:off x="893302" y="1595"/>
          <a:ext cx="3004025" cy="1802415"/>
        </a:xfrm>
        <a:prstGeom prst="rect">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u="none" kern="1200" dirty="0"/>
            <a:t>Reach out to the community</a:t>
          </a:r>
        </a:p>
      </dsp:txBody>
      <dsp:txXfrm>
        <a:off x="893302" y="1595"/>
        <a:ext cx="3004025" cy="1802415"/>
      </dsp:txXfrm>
    </dsp:sp>
    <dsp:sp modelId="{0F3512E7-D100-4B11-8AD9-9DD08426B50A}">
      <dsp:nvSpPr>
        <dsp:cNvPr id="0" name=""/>
        <dsp:cNvSpPr/>
      </dsp:nvSpPr>
      <dsp:spPr>
        <a:xfrm>
          <a:off x="4197730" y="1595"/>
          <a:ext cx="3004025" cy="1802415"/>
        </a:xfrm>
        <a:prstGeom prst="rect">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300" kern="1200" dirty="0"/>
            <a:t>Institute regular meetings and conferences with CBOs </a:t>
          </a:r>
        </a:p>
        <a:p>
          <a:pPr lvl="0" algn="ctr" defTabSz="844550">
            <a:lnSpc>
              <a:spcPct val="90000"/>
            </a:lnSpc>
            <a:spcBef>
              <a:spcPct val="0"/>
            </a:spcBef>
            <a:spcAft>
              <a:spcPct val="35000"/>
            </a:spcAft>
          </a:pPr>
          <a:endParaRPr lang="en-US" sz="2300" kern="1200" dirty="0"/>
        </a:p>
      </dsp:txBody>
      <dsp:txXfrm>
        <a:off x="4197730" y="1595"/>
        <a:ext cx="3004025" cy="1802415"/>
      </dsp:txXfrm>
    </dsp:sp>
    <dsp:sp modelId="{C066AF16-954A-4447-92F9-755DC1F6584C}">
      <dsp:nvSpPr>
        <dsp:cNvPr id="0" name=""/>
        <dsp:cNvSpPr/>
      </dsp:nvSpPr>
      <dsp:spPr>
        <a:xfrm>
          <a:off x="893302" y="2104413"/>
          <a:ext cx="3004025" cy="1802415"/>
        </a:xfrm>
        <a:prstGeom prst="rect">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Create stronger partnerships with elected officials/policy makers/businesses</a:t>
          </a:r>
        </a:p>
      </dsp:txBody>
      <dsp:txXfrm>
        <a:off x="893302" y="2104413"/>
        <a:ext cx="3004025" cy="1802415"/>
      </dsp:txXfrm>
    </dsp:sp>
    <dsp:sp modelId="{D8E3B28E-A2AB-4B98-8D84-68247724D74C}">
      <dsp:nvSpPr>
        <dsp:cNvPr id="0" name=""/>
        <dsp:cNvSpPr/>
      </dsp:nvSpPr>
      <dsp:spPr>
        <a:xfrm>
          <a:off x="4197730" y="2104413"/>
          <a:ext cx="3004025" cy="1802415"/>
        </a:xfrm>
        <a:prstGeom prst="rect">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Reach out to local education leaders and institutions, SUNY community colleges and prisons upstate</a:t>
          </a:r>
        </a:p>
      </dsp:txBody>
      <dsp:txXfrm>
        <a:off x="4197730" y="2104413"/>
        <a:ext cx="3004025" cy="18024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18174-A60D-4CC6-98D2-471AA8BAAF73}">
      <dsp:nvSpPr>
        <dsp:cNvPr id="0" name=""/>
        <dsp:cNvSpPr/>
      </dsp:nvSpPr>
      <dsp:spPr>
        <a:xfrm>
          <a:off x="951" y="418879"/>
          <a:ext cx="3340417" cy="212116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DD6BAE3F-861B-43E0-8E9C-C47BA0097510}">
      <dsp:nvSpPr>
        <dsp:cNvPr id="0" name=""/>
        <dsp:cNvSpPr/>
      </dsp:nvSpPr>
      <dsp:spPr>
        <a:xfrm>
          <a:off x="372109" y="771479"/>
          <a:ext cx="3340417" cy="21211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u="none" kern="1200" dirty="0">
              <a:latin typeface="Arial" panose="020B0604020202020204" pitchFamily="34" charset="0"/>
              <a:cs typeface="Arial" panose="020B0604020202020204" pitchFamily="34" charset="0"/>
            </a:rPr>
            <a:t>Survey the landscape</a:t>
          </a:r>
        </a:p>
      </dsp:txBody>
      <dsp:txXfrm>
        <a:off x="434236" y="833606"/>
        <a:ext cx="3216163" cy="1996911"/>
      </dsp:txXfrm>
    </dsp:sp>
    <dsp:sp modelId="{9A39FC94-0916-4AA1-BC2A-75D1CD68B4CC}">
      <dsp:nvSpPr>
        <dsp:cNvPr id="0" name=""/>
        <dsp:cNvSpPr/>
      </dsp:nvSpPr>
      <dsp:spPr>
        <a:xfrm>
          <a:off x="4083684" y="418879"/>
          <a:ext cx="3340417" cy="212116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BEF90231-AC05-44FD-8F40-C75ECB4E7DA8}">
      <dsp:nvSpPr>
        <dsp:cNvPr id="0" name=""/>
        <dsp:cNvSpPr/>
      </dsp:nvSpPr>
      <dsp:spPr>
        <a:xfrm>
          <a:off x="4454842" y="771479"/>
          <a:ext cx="3340417" cy="21211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Assess impact and outcomes</a:t>
          </a:r>
        </a:p>
      </dsp:txBody>
      <dsp:txXfrm>
        <a:off x="4516969" y="833606"/>
        <a:ext cx="3216163" cy="1996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FCAE7-DED2-4B26-99C3-174ACB5C332B}">
      <dsp:nvSpPr>
        <dsp:cNvPr id="0" name=""/>
        <dsp:cNvSpPr/>
      </dsp:nvSpPr>
      <dsp:spPr>
        <a:xfrm>
          <a:off x="425360" y="2703296"/>
          <a:ext cx="1648664" cy="57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00100">
            <a:lnSpc>
              <a:spcPct val="90000"/>
            </a:lnSpc>
            <a:spcBef>
              <a:spcPct val="0"/>
            </a:spcBef>
            <a:spcAft>
              <a:spcPct val="35000"/>
            </a:spcAft>
            <a:defRPr b="1"/>
          </a:pPr>
          <a:r>
            <a:rPr lang="en-US" sz="1800" kern="1200" dirty="0"/>
            <a:t>Jan.–June 2016</a:t>
          </a:r>
        </a:p>
      </dsp:txBody>
      <dsp:txXfrm>
        <a:off x="425360" y="2703296"/>
        <a:ext cx="1648664" cy="574440"/>
      </dsp:txXfrm>
    </dsp:sp>
    <dsp:sp modelId="{B2F09793-4941-4CC0-ADFF-5F5540C5DA2A}">
      <dsp:nvSpPr>
        <dsp:cNvPr id="0" name=""/>
        <dsp:cNvSpPr/>
      </dsp:nvSpPr>
      <dsp:spPr>
        <a:xfrm>
          <a:off x="0" y="2445254"/>
          <a:ext cx="4319742" cy="2037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16AAF87-DF98-47FF-978C-3D0A7539A73A}">
      <dsp:nvSpPr>
        <dsp:cNvPr id="0" name=""/>
        <dsp:cNvSpPr/>
      </dsp:nvSpPr>
      <dsp:spPr>
        <a:xfrm>
          <a:off x="2563" y="-178783"/>
          <a:ext cx="2253784" cy="230520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lvl="0" algn="l" defTabSz="577850">
            <a:lnSpc>
              <a:spcPct val="90000"/>
            </a:lnSpc>
            <a:spcBef>
              <a:spcPct val="0"/>
            </a:spcBef>
            <a:spcAft>
              <a:spcPct val="35000"/>
            </a:spcAft>
          </a:pPr>
          <a:r>
            <a:rPr lang="en-US" sz="1300" kern="1200" dirty="0"/>
            <a:t>14 Member Working Group – 5 meetings, January through June 2016 comprising faculty and staff from Academic Affairs, Student Affairs, Adult &amp; Continuing Education, External Affairs and the President’s Office </a:t>
          </a:r>
        </a:p>
      </dsp:txBody>
      <dsp:txXfrm>
        <a:off x="2563" y="-178783"/>
        <a:ext cx="2253784" cy="2305209"/>
      </dsp:txXfrm>
    </dsp:sp>
    <dsp:sp modelId="{F663E2D4-9E1B-49A3-953F-F4181E87B575}">
      <dsp:nvSpPr>
        <dsp:cNvPr id="0" name=""/>
        <dsp:cNvSpPr/>
      </dsp:nvSpPr>
      <dsp:spPr>
        <a:xfrm>
          <a:off x="1129455" y="1761769"/>
          <a:ext cx="0" cy="86420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87C7CBF8-7ABE-4E36-86AE-0566E8D704EB}">
      <dsp:nvSpPr>
        <dsp:cNvPr id="0" name=""/>
        <dsp:cNvSpPr/>
      </dsp:nvSpPr>
      <dsp:spPr>
        <a:xfrm>
          <a:off x="1065776" y="2666139"/>
          <a:ext cx="127357" cy="127088"/>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84F1B138-3B8A-4493-A6F6-B4298FB3FA57}">
      <dsp:nvSpPr>
        <dsp:cNvPr id="0" name=""/>
        <dsp:cNvSpPr/>
      </dsp:nvSpPr>
      <dsp:spPr>
        <a:xfrm>
          <a:off x="1460551" y="2060277"/>
          <a:ext cx="1534008" cy="242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755650">
            <a:lnSpc>
              <a:spcPct val="90000"/>
            </a:lnSpc>
            <a:spcBef>
              <a:spcPct val="0"/>
            </a:spcBef>
            <a:spcAft>
              <a:spcPct val="35000"/>
            </a:spcAft>
            <a:defRPr b="1"/>
          </a:pPr>
          <a:endParaRPr lang="en-US" sz="1700" kern="1200" dirty="0"/>
        </a:p>
      </dsp:txBody>
      <dsp:txXfrm>
        <a:off x="1460551" y="2060277"/>
        <a:ext cx="1534008" cy="242939"/>
      </dsp:txXfrm>
    </dsp:sp>
    <dsp:sp modelId="{CB51C03F-A2B8-42C6-9FFC-11C396928CFF}">
      <dsp:nvSpPr>
        <dsp:cNvPr id="0" name=""/>
        <dsp:cNvSpPr/>
      </dsp:nvSpPr>
      <dsp:spPr>
        <a:xfrm>
          <a:off x="1349581" y="3434134"/>
          <a:ext cx="1813531" cy="138286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lvl="0" algn="l" defTabSz="577850">
            <a:lnSpc>
              <a:spcPct val="90000"/>
            </a:lnSpc>
            <a:spcBef>
              <a:spcPct val="0"/>
            </a:spcBef>
            <a:spcAft>
              <a:spcPct val="35000"/>
            </a:spcAft>
          </a:pPr>
          <a:r>
            <a:rPr lang="en-US" sz="1300" kern="1200" dirty="0"/>
            <a:t>5 Student Discussion Groups (30 students)</a:t>
          </a:r>
        </a:p>
        <a:p>
          <a:pPr lvl="0" algn="l" defTabSz="577850">
            <a:lnSpc>
              <a:spcPct val="90000"/>
            </a:lnSpc>
            <a:spcBef>
              <a:spcPct val="0"/>
            </a:spcBef>
            <a:spcAft>
              <a:spcPct val="35000"/>
            </a:spcAft>
          </a:pPr>
          <a:r>
            <a:rPr lang="en-US" sz="1300" kern="1200" dirty="0"/>
            <a:t>                      &amp;</a:t>
          </a:r>
        </a:p>
        <a:p>
          <a:pPr lvl="0" algn="l" defTabSz="577850">
            <a:lnSpc>
              <a:spcPct val="90000"/>
            </a:lnSpc>
            <a:spcBef>
              <a:spcPct val="0"/>
            </a:spcBef>
            <a:spcAft>
              <a:spcPct val="35000"/>
            </a:spcAft>
          </a:pPr>
          <a:r>
            <a:rPr lang="en-US" sz="1300" kern="1200" dirty="0"/>
            <a:t>2 Family focus Groups</a:t>
          </a:r>
        </a:p>
      </dsp:txBody>
      <dsp:txXfrm>
        <a:off x="1349581" y="3434134"/>
        <a:ext cx="1813531" cy="1382867"/>
      </dsp:txXfrm>
    </dsp:sp>
    <dsp:sp modelId="{DC429203-A210-4CD4-97C5-DD212B10BA50}">
      <dsp:nvSpPr>
        <dsp:cNvPr id="0" name=""/>
        <dsp:cNvSpPr/>
      </dsp:nvSpPr>
      <dsp:spPr>
        <a:xfrm>
          <a:off x="2256347" y="2926305"/>
          <a:ext cx="0" cy="36548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FB1B3988-11BB-439B-88E6-00C20BD685B7}">
      <dsp:nvSpPr>
        <dsp:cNvPr id="0" name=""/>
        <dsp:cNvSpPr/>
      </dsp:nvSpPr>
      <dsp:spPr>
        <a:xfrm>
          <a:off x="2192669" y="2797545"/>
          <a:ext cx="127357" cy="53747"/>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68EC8EE1-2F41-4D37-ABD1-A77FD998EBA5}">
      <dsp:nvSpPr>
        <dsp:cNvPr id="0" name=""/>
        <dsp:cNvSpPr/>
      </dsp:nvSpPr>
      <dsp:spPr>
        <a:xfrm>
          <a:off x="2454368" y="2702689"/>
          <a:ext cx="1648664" cy="57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00100">
            <a:lnSpc>
              <a:spcPct val="90000"/>
            </a:lnSpc>
            <a:spcBef>
              <a:spcPct val="0"/>
            </a:spcBef>
            <a:spcAft>
              <a:spcPct val="35000"/>
            </a:spcAft>
            <a:defRPr b="1"/>
          </a:pPr>
          <a:r>
            <a:rPr lang="en-US" sz="1800" kern="1200" dirty="0"/>
            <a:t>Apr.il   2016</a:t>
          </a:r>
        </a:p>
      </dsp:txBody>
      <dsp:txXfrm>
        <a:off x="2454368" y="2702689"/>
        <a:ext cx="1648664" cy="575653"/>
      </dsp:txXfrm>
    </dsp:sp>
    <dsp:sp modelId="{23CE09CB-3B20-4116-B39E-785EF2A071B2}">
      <dsp:nvSpPr>
        <dsp:cNvPr id="0" name=""/>
        <dsp:cNvSpPr/>
      </dsp:nvSpPr>
      <dsp:spPr>
        <a:xfrm>
          <a:off x="2506210" y="4"/>
          <a:ext cx="1813531" cy="15545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lvl="0" algn="l" defTabSz="577850">
            <a:lnSpc>
              <a:spcPct val="90000"/>
            </a:lnSpc>
            <a:spcBef>
              <a:spcPct val="0"/>
            </a:spcBef>
            <a:spcAft>
              <a:spcPct val="35000"/>
            </a:spcAft>
          </a:pPr>
          <a:r>
            <a:rPr lang="en-US" sz="1300" kern="1200"/>
            <a:t>2 Roundtable Meetings, comprising 22 community based organizations, agencies, religious organizations and associations</a:t>
          </a:r>
        </a:p>
      </dsp:txBody>
      <dsp:txXfrm>
        <a:off x="2506210" y="4"/>
        <a:ext cx="1813531" cy="1554551"/>
      </dsp:txXfrm>
    </dsp:sp>
    <dsp:sp modelId="{ED9B8498-8D3C-4073-92DA-8DBA9296FC8B}">
      <dsp:nvSpPr>
        <dsp:cNvPr id="0" name=""/>
        <dsp:cNvSpPr/>
      </dsp:nvSpPr>
      <dsp:spPr>
        <a:xfrm>
          <a:off x="3286763" y="1579227"/>
          <a:ext cx="0" cy="866027"/>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1">
          <a:scrgbClr r="0" g="0" b="0"/>
        </a:effectRef>
        <a:fontRef idx="minor">
          <a:schemeClr val="lt1"/>
        </a:fontRef>
      </dsp:style>
    </dsp:sp>
    <dsp:sp modelId="{2241B256-B14C-44DB-92D8-BA0EC3347CD2}">
      <dsp:nvSpPr>
        <dsp:cNvPr id="0" name=""/>
        <dsp:cNvSpPr/>
      </dsp:nvSpPr>
      <dsp:spPr>
        <a:xfrm>
          <a:off x="3223084" y="2483461"/>
          <a:ext cx="127357" cy="127357"/>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BFFD1-2EBE-45FA-AD06-D4CD05FBD8F8}">
      <dsp:nvSpPr>
        <dsp:cNvPr id="0" name=""/>
        <dsp:cNvSpPr/>
      </dsp:nvSpPr>
      <dsp:spPr>
        <a:xfrm>
          <a:off x="951" y="418879"/>
          <a:ext cx="3340417" cy="2121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FA95577-0868-4C8D-AFEA-ADC315F564CD}">
      <dsp:nvSpPr>
        <dsp:cNvPr id="0" name=""/>
        <dsp:cNvSpPr/>
      </dsp:nvSpPr>
      <dsp:spPr>
        <a:xfrm>
          <a:off x="372109" y="771479"/>
          <a:ext cx="3340417" cy="212116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baseline="0" dirty="0"/>
            <a:t>April 2016</a:t>
          </a:r>
          <a:endParaRPr lang="en-US" sz="2500" kern="1200" dirty="0"/>
        </a:p>
      </dsp:txBody>
      <dsp:txXfrm>
        <a:off x="434236" y="833606"/>
        <a:ext cx="3216163" cy="1996911"/>
      </dsp:txXfrm>
    </dsp:sp>
    <dsp:sp modelId="{07D38DFA-0B21-4B61-99AF-F733BF7EA777}">
      <dsp:nvSpPr>
        <dsp:cNvPr id="0" name=""/>
        <dsp:cNvSpPr/>
      </dsp:nvSpPr>
      <dsp:spPr>
        <a:xfrm>
          <a:off x="4083684" y="418879"/>
          <a:ext cx="3340417" cy="2121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9DFBC7B-7433-4C09-B846-A850F71EECD6}">
      <dsp:nvSpPr>
        <dsp:cNvPr id="0" name=""/>
        <dsp:cNvSpPr/>
      </dsp:nvSpPr>
      <dsp:spPr>
        <a:xfrm>
          <a:off x="4454842" y="771479"/>
          <a:ext cx="3340417" cy="212116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baseline="0"/>
            <a:t>2 Roundtable Meetings, comprising 22 CBOs, agencies, religious organizations and associations</a:t>
          </a:r>
          <a:endParaRPr lang="en-US" sz="2500" kern="1200"/>
        </a:p>
      </dsp:txBody>
      <dsp:txXfrm>
        <a:off x="4516969" y="833606"/>
        <a:ext cx="3216163" cy="1996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9BE3B-2BC5-7F46-83ED-FECD22E855FE}">
      <dsp:nvSpPr>
        <dsp:cNvPr id="0" name=""/>
        <dsp:cNvSpPr/>
      </dsp:nvSpPr>
      <dsp:spPr>
        <a:xfrm>
          <a:off x="152128" y="0"/>
          <a:ext cx="2949833" cy="1099980"/>
        </a:xfrm>
        <a:prstGeom prst="chevron">
          <a:avLst/>
        </a:prstGeom>
        <a:solidFill>
          <a:schemeClr val="tx2">
            <a:lumMod val="25000"/>
            <a:lumOff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n-US" sz="2500" kern="1200" baseline="0" dirty="0">
              <a:solidFill>
                <a:schemeClr val="accent4"/>
              </a:solidFill>
            </a:rPr>
            <a:t>ACE</a:t>
          </a:r>
          <a:r>
            <a:rPr lang="en-US" sz="2500" kern="1200" dirty="0">
              <a:solidFill>
                <a:schemeClr val="bg1"/>
              </a:solidFill>
            </a:rPr>
            <a:t> </a:t>
          </a:r>
        </a:p>
      </dsp:txBody>
      <dsp:txXfrm>
        <a:off x="702118" y="0"/>
        <a:ext cx="1849853" cy="1099980"/>
      </dsp:txXfrm>
    </dsp:sp>
    <dsp:sp modelId="{93D19603-449A-5E45-BC07-C21E6464E276}">
      <dsp:nvSpPr>
        <dsp:cNvPr id="0" name=""/>
        <dsp:cNvSpPr/>
      </dsp:nvSpPr>
      <dsp:spPr>
        <a:xfrm>
          <a:off x="1" y="1336961"/>
          <a:ext cx="3816727" cy="390237"/>
        </a:xfrm>
        <a:prstGeom prst="chevron">
          <a:avLst/>
        </a:prstGeom>
        <a:solidFill>
          <a:schemeClr val="tx2">
            <a:lumMod val="25000"/>
            <a:lumOff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n-US" sz="2500" kern="1200" baseline="0" dirty="0">
              <a:solidFill>
                <a:schemeClr val="accent4"/>
              </a:solidFill>
            </a:rPr>
            <a:t>College Initiative</a:t>
          </a:r>
        </a:p>
      </dsp:txBody>
      <dsp:txXfrm>
        <a:off x="195120" y="1336961"/>
        <a:ext cx="3426490" cy="390237"/>
      </dsp:txXfrm>
    </dsp:sp>
    <dsp:sp modelId="{E9C12D98-D4A0-AE46-905A-9C0D33FD8233}">
      <dsp:nvSpPr>
        <dsp:cNvPr id="0" name=""/>
        <dsp:cNvSpPr/>
      </dsp:nvSpPr>
      <dsp:spPr>
        <a:xfrm>
          <a:off x="106176" y="2016901"/>
          <a:ext cx="3167883" cy="1267153"/>
        </a:xfrm>
        <a:prstGeom prst="chevron">
          <a:avLst/>
        </a:prstGeom>
        <a:solidFill>
          <a:schemeClr val="tx2">
            <a:lumMod val="25000"/>
            <a:lumOff val="7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lvl="0" algn="ctr" defTabSz="1289050">
            <a:lnSpc>
              <a:spcPct val="90000"/>
            </a:lnSpc>
            <a:spcBef>
              <a:spcPct val="0"/>
            </a:spcBef>
            <a:spcAft>
              <a:spcPct val="35000"/>
            </a:spcAft>
          </a:pPr>
          <a:r>
            <a:rPr lang="en-US" sz="2900" kern="1200" baseline="0" dirty="0">
              <a:solidFill>
                <a:schemeClr val="accent4"/>
              </a:solidFill>
            </a:rPr>
            <a:t>Outreach at  </a:t>
          </a:r>
          <a:r>
            <a:rPr lang="en-US" sz="2900" kern="1200" baseline="0" dirty="0" err="1">
              <a:solidFill>
                <a:schemeClr val="accent4"/>
              </a:solidFill>
            </a:rPr>
            <a:t>Rikers</a:t>
          </a:r>
          <a:r>
            <a:rPr lang="en-US" sz="2900" kern="1200" baseline="0" dirty="0">
              <a:solidFill>
                <a:schemeClr val="accent4"/>
              </a:solidFill>
            </a:rPr>
            <a:t> &amp; </a:t>
          </a:r>
          <a:r>
            <a:rPr lang="en-US" sz="2900" kern="1200" baseline="0" dirty="0" err="1">
              <a:solidFill>
                <a:schemeClr val="accent4"/>
              </a:solidFill>
            </a:rPr>
            <a:t>Queensboro</a:t>
          </a:r>
          <a:endParaRPr lang="en-US" sz="2900" kern="1200" baseline="0" dirty="0">
            <a:solidFill>
              <a:schemeClr val="accent4"/>
            </a:solidFill>
          </a:endParaRPr>
        </a:p>
      </dsp:txBody>
      <dsp:txXfrm>
        <a:off x="739753" y="2016901"/>
        <a:ext cx="1900730" cy="1267153"/>
      </dsp:txXfrm>
    </dsp:sp>
    <dsp:sp modelId="{01E2D7C9-080E-CC4D-A6FD-829482B9B9A6}">
      <dsp:nvSpPr>
        <dsp:cNvPr id="0" name=""/>
        <dsp:cNvSpPr/>
      </dsp:nvSpPr>
      <dsp:spPr>
        <a:xfrm>
          <a:off x="0" y="3377818"/>
          <a:ext cx="3816727" cy="1526690"/>
        </a:xfrm>
        <a:prstGeom prst="chevron">
          <a:avLst/>
        </a:prstGeom>
        <a:solidFill>
          <a:schemeClr val="tx2">
            <a:lumMod val="25000"/>
            <a:lumOff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n-US" sz="2500" kern="1200" baseline="0" dirty="0">
              <a:solidFill>
                <a:schemeClr val="accent4"/>
              </a:solidFill>
            </a:rPr>
            <a:t>General Admissions</a:t>
          </a:r>
        </a:p>
      </dsp:txBody>
      <dsp:txXfrm>
        <a:off x="763345" y="3377818"/>
        <a:ext cx="2290037" cy="15266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43975-6B67-4CC9-9008-85B269669653}">
      <dsp:nvSpPr>
        <dsp:cNvPr id="0" name=""/>
        <dsp:cNvSpPr/>
      </dsp:nvSpPr>
      <dsp:spPr>
        <a:xfrm>
          <a:off x="0" y="109"/>
          <a:ext cx="4319742" cy="9030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Criminal Justice Majors associated with careers in law enforcement, corrections, counseling,  and community supervision</a:t>
          </a:r>
        </a:p>
      </dsp:txBody>
      <dsp:txXfrm>
        <a:off x="44082" y="44191"/>
        <a:ext cx="4231578" cy="814861"/>
      </dsp:txXfrm>
    </dsp:sp>
    <dsp:sp modelId="{F34080F5-E575-4C95-B225-41CF597B0AC3}">
      <dsp:nvSpPr>
        <dsp:cNvPr id="0" name=""/>
        <dsp:cNvSpPr/>
      </dsp:nvSpPr>
      <dsp:spPr>
        <a:xfrm>
          <a:off x="0" y="916058"/>
          <a:ext cx="4319742" cy="903025"/>
        </a:xfrm>
        <a:prstGeom prst="roundRect">
          <a:avLst/>
        </a:prstGeom>
        <a:solidFill>
          <a:schemeClr val="accent2">
            <a:hueOff val="719998"/>
            <a:satOff val="-370"/>
            <a:lumOff val="-94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chemeClr val="bg1"/>
              </a:solidFill>
            </a:rPr>
            <a:t>Young Adult Internship Program</a:t>
          </a:r>
          <a:endParaRPr lang="en-US" sz="1800" kern="1200" dirty="0"/>
        </a:p>
      </dsp:txBody>
      <dsp:txXfrm>
        <a:off x="44082" y="960140"/>
        <a:ext cx="4231578" cy="814861"/>
      </dsp:txXfrm>
    </dsp:sp>
    <dsp:sp modelId="{53F08825-6FB7-4A12-BF05-253F420080D7}">
      <dsp:nvSpPr>
        <dsp:cNvPr id="0" name=""/>
        <dsp:cNvSpPr/>
      </dsp:nvSpPr>
      <dsp:spPr>
        <a:xfrm>
          <a:off x="0" y="1832007"/>
          <a:ext cx="4319742" cy="903025"/>
        </a:xfrm>
        <a:prstGeom prst="roundRect">
          <a:avLst/>
        </a:prstGeom>
        <a:solidFill>
          <a:schemeClr val="accent2">
            <a:hueOff val="1439995"/>
            <a:satOff val="-740"/>
            <a:lumOff val="-188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chemeClr val="bg1"/>
              </a:solidFill>
            </a:rPr>
            <a:t>Summer Youth Employment Program (including DYCD’s Youth Connect)</a:t>
          </a:r>
        </a:p>
      </dsp:txBody>
      <dsp:txXfrm>
        <a:off x="44082" y="1876089"/>
        <a:ext cx="4231578" cy="814861"/>
      </dsp:txXfrm>
    </dsp:sp>
    <dsp:sp modelId="{30C8C1C0-2AFE-4C7D-A756-3E58988A39F2}">
      <dsp:nvSpPr>
        <dsp:cNvPr id="0" name=""/>
        <dsp:cNvSpPr/>
      </dsp:nvSpPr>
      <dsp:spPr>
        <a:xfrm>
          <a:off x="0" y="2747955"/>
          <a:ext cx="4319742" cy="903025"/>
        </a:xfrm>
        <a:prstGeom prst="roundRect">
          <a:avLst/>
        </a:prstGeom>
        <a:solidFill>
          <a:schemeClr val="accent2">
            <a:hueOff val="2159993"/>
            <a:satOff val="-1110"/>
            <a:lumOff val="-282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err="1">
              <a:solidFill>
                <a:schemeClr val="bg1"/>
              </a:solidFill>
            </a:rPr>
            <a:t>Rikers</a:t>
          </a:r>
          <a:r>
            <a:rPr lang="en-US" sz="1800" kern="1200" dirty="0">
              <a:solidFill>
                <a:schemeClr val="bg1"/>
              </a:solidFill>
            </a:rPr>
            <a:t> Island Parents Group</a:t>
          </a:r>
        </a:p>
      </dsp:txBody>
      <dsp:txXfrm>
        <a:off x="44082" y="2792037"/>
        <a:ext cx="4231578" cy="814861"/>
      </dsp:txXfrm>
    </dsp:sp>
    <dsp:sp modelId="{1DAC3233-DFC3-484C-831C-1AC192F29E83}">
      <dsp:nvSpPr>
        <dsp:cNvPr id="0" name=""/>
        <dsp:cNvSpPr/>
      </dsp:nvSpPr>
      <dsp:spPr>
        <a:xfrm>
          <a:off x="0" y="3663904"/>
          <a:ext cx="4319742" cy="903025"/>
        </a:xfrm>
        <a:prstGeom prst="roundRect">
          <a:avLst/>
        </a:prstGeom>
        <a:solidFill>
          <a:schemeClr val="accent2">
            <a:hueOff val="2879991"/>
            <a:satOff val="-1480"/>
            <a:lumOff val="-376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chemeClr val="bg1"/>
              </a:solidFill>
            </a:rPr>
            <a:t>Adult Training Programs</a:t>
          </a:r>
        </a:p>
      </dsp:txBody>
      <dsp:txXfrm>
        <a:off x="44082" y="3707986"/>
        <a:ext cx="4231578" cy="814861"/>
      </dsp:txXfrm>
    </dsp:sp>
    <dsp:sp modelId="{D0A3209B-12B2-4A3A-8BB9-CE3BFE748077}">
      <dsp:nvSpPr>
        <dsp:cNvPr id="0" name=""/>
        <dsp:cNvSpPr/>
      </dsp:nvSpPr>
      <dsp:spPr>
        <a:xfrm>
          <a:off x="0" y="4579852"/>
          <a:ext cx="4319742" cy="903025"/>
        </a:xfrm>
        <a:prstGeom prst="roundRect">
          <a:avLst/>
        </a:prstGeom>
        <a:solidFill>
          <a:schemeClr val="accent2">
            <a:hueOff val="3599988"/>
            <a:satOff val="-1850"/>
            <a:lumOff val="-470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solidFill>
                <a:schemeClr val="bg1"/>
              </a:solidFill>
            </a:rPr>
            <a:t>High School Equivalency and Pre-college programs</a:t>
          </a:r>
        </a:p>
      </dsp:txBody>
      <dsp:txXfrm>
        <a:off x="44082" y="4623934"/>
        <a:ext cx="4231578" cy="8148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43975-6B67-4CC9-9008-85B269669653}">
      <dsp:nvSpPr>
        <dsp:cNvPr id="0" name=""/>
        <dsp:cNvSpPr/>
      </dsp:nvSpPr>
      <dsp:spPr>
        <a:xfrm>
          <a:off x="0" y="75274"/>
          <a:ext cx="3699461" cy="91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Black Male Empowerment Cooperative</a:t>
          </a:r>
        </a:p>
      </dsp:txBody>
      <dsp:txXfrm>
        <a:off x="44664" y="119938"/>
        <a:ext cx="3610133" cy="825612"/>
      </dsp:txXfrm>
    </dsp:sp>
    <dsp:sp modelId="{F34080F5-E575-4C95-B225-41CF597B0AC3}">
      <dsp:nvSpPr>
        <dsp:cNvPr id="0" name=""/>
        <dsp:cNvSpPr/>
      </dsp:nvSpPr>
      <dsp:spPr>
        <a:xfrm>
          <a:off x="0" y="1056454"/>
          <a:ext cx="3699461" cy="914940"/>
        </a:xfrm>
        <a:prstGeom prst="roundRect">
          <a:avLst/>
        </a:prstGeom>
        <a:solidFill>
          <a:schemeClr val="accent2">
            <a:hueOff val="1199996"/>
            <a:satOff val="-617"/>
            <a:lumOff val="-156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t>Fatherhood Program</a:t>
          </a:r>
        </a:p>
      </dsp:txBody>
      <dsp:txXfrm>
        <a:off x="44664" y="1101118"/>
        <a:ext cx="3610133" cy="825612"/>
      </dsp:txXfrm>
    </dsp:sp>
    <dsp:sp modelId="{53F08825-6FB7-4A12-BF05-253F420080D7}">
      <dsp:nvSpPr>
        <dsp:cNvPr id="0" name=""/>
        <dsp:cNvSpPr/>
      </dsp:nvSpPr>
      <dsp:spPr>
        <a:xfrm>
          <a:off x="0" y="2037635"/>
          <a:ext cx="3699461" cy="914940"/>
        </a:xfrm>
        <a:prstGeom prst="roundRect">
          <a:avLst/>
        </a:prstGeom>
        <a:solidFill>
          <a:schemeClr val="accent2">
            <a:hueOff val="2399992"/>
            <a:satOff val="-1233"/>
            <a:lumOff val="-313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solidFill>
                <a:schemeClr val="bg1"/>
              </a:solidFill>
            </a:rPr>
            <a:t>Wellness Center</a:t>
          </a:r>
        </a:p>
      </dsp:txBody>
      <dsp:txXfrm>
        <a:off x="44664" y="2082299"/>
        <a:ext cx="3610133" cy="825612"/>
      </dsp:txXfrm>
    </dsp:sp>
    <dsp:sp modelId="{30C8C1C0-2AFE-4C7D-A756-3E58988A39F2}">
      <dsp:nvSpPr>
        <dsp:cNvPr id="0" name=""/>
        <dsp:cNvSpPr/>
      </dsp:nvSpPr>
      <dsp:spPr>
        <a:xfrm>
          <a:off x="0" y="3018815"/>
          <a:ext cx="3699461" cy="914940"/>
        </a:xfrm>
        <a:prstGeom prst="roundRect">
          <a:avLst/>
        </a:prstGeom>
        <a:solidFill>
          <a:schemeClr val="accent2">
            <a:hueOff val="3599988"/>
            <a:satOff val="-1850"/>
            <a:lumOff val="-470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solidFill>
                <a:schemeClr val="bg1"/>
              </a:solidFill>
            </a:rPr>
            <a:t>Multicultural Exchange</a:t>
          </a:r>
        </a:p>
      </dsp:txBody>
      <dsp:txXfrm>
        <a:off x="44664" y="3063479"/>
        <a:ext cx="3610133" cy="8256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6E93F-6AC5-42EC-A600-425D2C065136}">
      <dsp:nvSpPr>
        <dsp:cNvPr id="0" name=""/>
        <dsp:cNvSpPr/>
      </dsp:nvSpPr>
      <dsp:spPr>
        <a:xfrm>
          <a:off x="6852" y="17339"/>
          <a:ext cx="2048028" cy="1228817"/>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baseline="0" dirty="0"/>
            <a:t>Misperception of college application and career possibilities</a:t>
          </a:r>
          <a:endParaRPr lang="en-US" sz="1600" kern="1200" dirty="0"/>
        </a:p>
      </dsp:txBody>
      <dsp:txXfrm>
        <a:off x="42843" y="53330"/>
        <a:ext cx="1976046" cy="1156835"/>
      </dsp:txXfrm>
    </dsp:sp>
    <dsp:sp modelId="{2AAFDCD1-D20E-4E6C-8404-437584CAFEC0}">
      <dsp:nvSpPr>
        <dsp:cNvPr id="0" name=""/>
        <dsp:cNvSpPr/>
      </dsp:nvSpPr>
      <dsp:spPr>
        <a:xfrm>
          <a:off x="2235106" y="377792"/>
          <a:ext cx="434182" cy="507911"/>
        </a:xfrm>
        <a:prstGeom prst="rightArrow">
          <a:avLst>
            <a:gd name="adj1" fmla="val 60000"/>
            <a:gd name="adj2" fmla="val 50000"/>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235106" y="479374"/>
        <a:ext cx="303927" cy="304747"/>
      </dsp:txXfrm>
    </dsp:sp>
    <dsp:sp modelId="{C2148C99-37E5-4320-B899-E8A19F66812C}">
      <dsp:nvSpPr>
        <dsp:cNvPr id="0" name=""/>
        <dsp:cNvSpPr/>
      </dsp:nvSpPr>
      <dsp:spPr>
        <a:xfrm>
          <a:off x="2874091" y="17339"/>
          <a:ext cx="2048028" cy="1228817"/>
        </a:xfrm>
        <a:prstGeom prst="roundRect">
          <a:avLst>
            <a:gd name="adj" fmla="val 10000"/>
          </a:avLst>
        </a:prstGeom>
        <a:blipFill rotWithShape="0">
          <a:blip xmlns:r="http://schemas.openxmlformats.org/officeDocument/2006/relationships" r:embed="rId1">
            <a:duotone>
              <a:schemeClr val="accent5">
                <a:hueOff val="603730"/>
                <a:satOff val="-4604"/>
                <a:lumOff val="-2039"/>
                <a:alphaOff val="0"/>
                <a:shade val="88000"/>
                <a:lumMod val="88000"/>
              </a:schemeClr>
              <a:schemeClr val="accent5">
                <a:hueOff val="603730"/>
                <a:satOff val="-4604"/>
                <a:lumOff val="-2039"/>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baseline="0" dirty="0"/>
            <a:t>Student may not have permanent address, tax records, wage receipts, SS card, high school diploma</a:t>
          </a:r>
          <a:endParaRPr lang="en-US" sz="1600" kern="1200" dirty="0"/>
        </a:p>
      </dsp:txBody>
      <dsp:txXfrm>
        <a:off x="2910082" y="53330"/>
        <a:ext cx="1976046" cy="1156835"/>
      </dsp:txXfrm>
    </dsp:sp>
    <dsp:sp modelId="{2F73E8AF-9F49-44DB-B7BD-A8877072EDDF}">
      <dsp:nvSpPr>
        <dsp:cNvPr id="0" name=""/>
        <dsp:cNvSpPr/>
      </dsp:nvSpPr>
      <dsp:spPr>
        <a:xfrm>
          <a:off x="5102346" y="377792"/>
          <a:ext cx="434182" cy="507911"/>
        </a:xfrm>
        <a:prstGeom prst="rightArrow">
          <a:avLst>
            <a:gd name="adj1" fmla="val 60000"/>
            <a:gd name="adj2" fmla="val 50000"/>
          </a:avLst>
        </a:prstGeom>
        <a:blipFill rotWithShape="0">
          <a:blip xmlns:r="http://schemas.openxmlformats.org/officeDocument/2006/relationships" r:embed="rId1">
            <a:duotone>
              <a:schemeClr val="accent5">
                <a:hueOff val="754663"/>
                <a:satOff val="-5755"/>
                <a:lumOff val="-2549"/>
                <a:alphaOff val="0"/>
                <a:shade val="88000"/>
                <a:lumMod val="88000"/>
              </a:schemeClr>
              <a:schemeClr val="accent5">
                <a:hueOff val="754663"/>
                <a:satOff val="-5755"/>
                <a:lumOff val="-2549"/>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102346" y="479374"/>
        <a:ext cx="303927" cy="304747"/>
      </dsp:txXfrm>
    </dsp:sp>
    <dsp:sp modelId="{B5024885-0C71-4648-AB71-694B4CBA019D}">
      <dsp:nvSpPr>
        <dsp:cNvPr id="0" name=""/>
        <dsp:cNvSpPr/>
      </dsp:nvSpPr>
      <dsp:spPr>
        <a:xfrm>
          <a:off x="5741331" y="17339"/>
          <a:ext cx="2048028" cy="1228817"/>
        </a:xfrm>
        <a:prstGeom prst="roundRect">
          <a:avLst>
            <a:gd name="adj" fmla="val 10000"/>
          </a:avLst>
        </a:prstGeom>
        <a:blipFill rotWithShape="0">
          <a:blip xmlns:r="http://schemas.openxmlformats.org/officeDocument/2006/relationships" r:embed="rId1">
            <a:duotone>
              <a:schemeClr val="accent5">
                <a:hueOff val="1207461"/>
                <a:satOff val="-9209"/>
                <a:lumOff val="-4078"/>
                <a:alphaOff val="0"/>
                <a:shade val="88000"/>
                <a:lumMod val="88000"/>
              </a:schemeClr>
              <a:schemeClr val="accent5">
                <a:hueOff val="1207461"/>
                <a:satOff val="-9209"/>
                <a:lumOff val="-4078"/>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baseline="0"/>
            <a:t>Student may not realize s/he is eligible for College Discovery or ASAP</a:t>
          </a:r>
          <a:endParaRPr lang="en-US" sz="1800" kern="1200"/>
        </a:p>
      </dsp:txBody>
      <dsp:txXfrm>
        <a:off x="5777322" y="53330"/>
        <a:ext cx="1976046" cy="1156835"/>
      </dsp:txXfrm>
    </dsp:sp>
    <dsp:sp modelId="{1CEDB003-C74E-466B-946D-8E9F9ED0B7D0}">
      <dsp:nvSpPr>
        <dsp:cNvPr id="0" name=""/>
        <dsp:cNvSpPr/>
      </dsp:nvSpPr>
      <dsp:spPr>
        <a:xfrm rot="5400000">
          <a:off x="6548254" y="1389518"/>
          <a:ext cx="434182" cy="507911"/>
        </a:xfrm>
        <a:prstGeom prst="rightArrow">
          <a:avLst>
            <a:gd name="adj1" fmla="val 60000"/>
            <a:gd name="adj2" fmla="val 50000"/>
          </a:avLst>
        </a:prstGeom>
        <a:blipFill rotWithShape="0">
          <a:blip xmlns:r="http://schemas.openxmlformats.org/officeDocument/2006/relationships" r:embed="rId1">
            <a:duotone>
              <a:schemeClr val="accent5">
                <a:hueOff val="1509326"/>
                <a:satOff val="-11511"/>
                <a:lumOff val="-5098"/>
                <a:alphaOff val="0"/>
                <a:shade val="88000"/>
                <a:lumMod val="88000"/>
              </a:schemeClr>
              <a:schemeClr val="accent5">
                <a:hueOff val="1509326"/>
                <a:satOff val="-11511"/>
                <a:lumOff val="-5098"/>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6612972" y="1426383"/>
        <a:ext cx="304747" cy="303927"/>
      </dsp:txXfrm>
    </dsp:sp>
    <dsp:sp modelId="{D3633D21-95E3-4D51-B548-135B81DD8B8C}">
      <dsp:nvSpPr>
        <dsp:cNvPr id="0" name=""/>
        <dsp:cNvSpPr/>
      </dsp:nvSpPr>
      <dsp:spPr>
        <a:xfrm>
          <a:off x="5741331" y="2065368"/>
          <a:ext cx="2048028" cy="1228817"/>
        </a:xfrm>
        <a:prstGeom prst="roundRect">
          <a:avLst>
            <a:gd name="adj" fmla="val 10000"/>
          </a:avLst>
        </a:prstGeom>
        <a:blipFill rotWithShape="0">
          <a:blip xmlns:r="http://schemas.openxmlformats.org/officeDocument/2006/relationships" r:embed="rId1">
            <a:duotone>
              <a:schemeClr val="accent5">
                <a:hueOff val="1811191"/>
                <a:satOff val="-13813"/>
                <a:lumOff val="-6118"/>
                <a:alphaOff val="0"/>
                <a:shade val="88000"/>
                <a:lumMod val="88000"/>
              </a:schemeClr>
              <a:schemeClr val="accent5">
                <a:hueOff val="1811191"/>
                <a:satOff val="-13813"/>
                <a:lumOff val="-6118"/>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baseline="0"/>
            <a:t>May not have cash for college application fee</a:t>
          </a:r>
          <a:endParaRPr lang="en-US" sz="1800" kern="1200"/>
        </a:p>
      </dsp:txBody>
      <dsp:txXfrm>
        <a:off x="5777322" y="2101359"/>
        <a:ext cx="1976046" cy="1156835"/>
      </dsp:txXfrm>
    </dsp:sp>
    <dsp:sp modelId="{AA8C0BD7-0530-4335-8625-12DC15739DA4}">
      <dsp:nvSpPr>
        <dsp:cNvPr id="0" name=""/>
        <dsp:cNvSpPr/>
      </dsp:nvSpPr>
      <dsp:spPr>
        <a:xfrm rot="10800000">
          <a:off x="5126923" y="2425821"/>
          <a:ext cx="434182" cy="507911"/>
        </a:xfrm>
        <a:prstGeom prst="rightArrow">
          <a:avLst>
            <a:gd name="adj1" fmla="val 60000"/>
            <a:gd name="adj2" fmla="val 50000"/>
          </a:avLst>
        </a:prstGeom>
        <a:blipFill rotWithShape="0">
          <a:blip xmlns:r="http://schemas.openxmlformats.org/officeDocument/2006/relationships" r:embed="rId1">
            <a:duotone>
              <a:schemeClr val="accent5">
                <a:hueOff val="2263988"/>
                <a:satOff val="-17266"/>
                <a:lumOff val="-7647"/>
                <a:alphaOff val="0"/>
                <a:shade val="88000"/>
                <a:lumMod val="88000"/>
              </a:schemeClr>
              <a:schemeClr val="accent5">
                <a:hueOff val="2263988"/>
                <a:satOff val="-17266"/>
                <a:lumOff val="-7647"/>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257178" y="2527403"/>
        <a:ext cx="303927" cy="304747"/>
      </dsp:txXfrm>
    </dsp:sp>
    <dsp:sp modelId="{7D8E8730-C9D8-4BE3-B503-514718140987}">
      <dsp:nvSpPr>
        <dsp:cNvPr id="0" name=""/>
        <dsp:cNvSpPr/>
      </dsp:nvSpPr>
      <dsp:spPr>
        <a:xfrm>
          <a:off x="2874091" y="2065368"/>
          <a:ext cx="2048028" cy="1228817"/>
        </a:xfrm>
        <a:prstGeom prst="roundRect">
          <a:avLst>
            <a:gd name="adj" fmla="val 10000"/>
          </a:avLst>
        </a:prstGeom>
        <a:blipFill rotWithShape="0">
          <a:blip xmlns:r="http://schemas.openxmlformats.org/officeDocument/2006/relationships" r:embed="rId1">
            <a:duotone>
              <a:schemeClr val="accent5">
                <a:hueOff val="2414921"/>
                <a:satOff val="-18418"/>
                <a:lumOff val="-8157"/>
                <a:alphaOff val="0"/>
                <a:shade val="88000"/>
                <a:lumMod val="88000"/>
              </a:schemeClr>
              <a:schemeClr val="accent5">
                <a:hueOff val="2414921"/>
                <a:satOff val="-18418"/>
                <a:lumOff val="-8157"/>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baseline="0" dirty="0"/>
            <a:t>May not be available for daytime testing or appointments</a:t>
          </a:r>
          <a:endParaRPr lang="en-US" sz="1800" kern="1200" dirty="0"/>
        </a:p>
      </dsp:txBody>
      <dsp:txXfrm>
        <a:off x="2910082" y="2101359"/>
        <a:ext cx="1976046" cy="1156835"/>
      </dsp:txXfrm>
    </dsp:sp>
    <dsp:sp modelId="{0C407CDB-4477-4492-9B0D-A8B794A398A5}">
      <dsp:nvSpPr>
        <dsp:cNvPr id="0" name=""/>
        <dsp:cNvSpPr/>
      </dsp:nvSpPr>
      <dsp:spPr>
        <a:xfrm rot="10800000">
          <a:off x="2259683" y="2425821"/>
          <a:ext cx="434182" cy="507911"/>
        </a:xfrm>
        <a:prstGeom prst="rightArrow">
          <a:avLst>
            <a:gd name="adj1" fmla="val 60000"/>
            <a:gd name="adj2" fmla="val 50000"/>
          </a:avLst>
        </a:prstGeom>
        <a:blipFill rotWithShape="0">
          <a:blip xmlns:r="http://schemas.openxmlformats.org/officeDocument/2006/relationships" r:embed="rId1">
            <a:duotone>
              <a:schemeClr val="accent5">
                <a:hueOff val="3018651"/>
                <a:satOff val="-23022"/>
                <a:lumOff val="-10196"/>
                <a:alphaOff val="0"/>
                <a:shade val="88000"/>
                <a:lumMod val="88000"/>
              </a:schemeClr>
              <a:schemeClr val="accent5">
                <a:hueOff val="3018651"/>
                <a:satOff val="-23022"/>
                <a:lumOff val="-1019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389938" y="2527403"/>
        <a:ext cx="303927" cy="304747"/>
      </dsp:txXfrm>
    </dsp:sp>
    <dsp:sp modelId="{6BAACA9A-7066-4E81-897F-F843410AF28A}">
      <dsp:nvSpPr>
        <dsp:cNvPr id="0" name=""/>
        <dsp:cNvSpPr/>
      </dsp:nvSpPr>
      <dsp:spPr>
        <a:xfrm>
          <a:off x="6852" y="2065368"/>
          <a:ext cx="2048028" cy="1228817"/>
        </a:xfrm>
        <a:prstGeom prst="roundRect">
          <a:avLst>
            <a:gd name="adj" fmla="val 10000"/>
          </a:avLst>
        </a:prstGeom>
        <a:blipFill rotWithShape="0">
          <a:blip xmlns:r="http://schemas.openxmlformats.org/officeDocument/2006/relationships" r:embed="rId1">
            <a:duotone>
              <a:schemeClr val="accent5">
                <a:hueOff val="3018651"/>
                <a:satOff val="-23022"/>
                <a:lumOff val="-10196"/>
                <a:alphaOff val="0"/>
                <a:shade val="88000"/>
                <a:lumMod val="88000"/>
              </a:schemeClr>
              <a:schemeClr val="accent5">
                <a:hueOff val="3018651"/>
                <a:satOff val="-23022"/>
                <a:lumOff val="-1019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Academic culture , emotional trauma, and classroom climate</a:t>
          </a:r>
        </a:p>
      </dsp:txBody>
      <dsp:txXfrm>
        <a:off x="42843" y="2101359"/>
        <a:ext cx="1976046" cy="11568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488D2-A039-444F-B874-59465DA0CD33}">
      <dsp:nvSpPr>
        <dsp:cNvPr id="0" name=""/>
        <dsp:cNvSpPr/>
      </dsp:nvSpPr>
      <dsp:spPr>
        <a:xfrm>
          <a:off x="0" y="461651"/>
          <a:ext cx="2192684" cy="191040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1418856C-5FBD-42D2-B7BA-CE5C30298B73}">
      <dsp:nvSpPr>
        <dsp:cNvPr id="0" name=""/>
        <dsp:cNvSpPr/>
      </dsp:nvSpPr>
      <dsp:spPr>
        <a:xfrm>
          <a:off x="243631" y="693101"/>
          <a:ext cx="2192684" cy="19104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My father had left me when I was a baby. He was locked up and that really hurt me a lot.</a:t>
          </a:r>
        </a:p>
      </dsp:txBody>
      <dsp:txXfrm>
        <a:off x="299585" y="749055"/>
        <a:ext cx="2080776" cy="1798500"/>
      </dsp:txXfrm>
    </dsp:sp>
    <dsp:sp modelId="{5737FF70-75C3-4D4A-AD46-607D6BE9E840}">
      <dsp:nvSpPr>
        <dsp:cNvPr id="0" name=""/>
        <dsp:cNvSpPr/>
      </dsp:nvSpPr>
      <dsp:spPr>
        <a:xfrm>
          <a:off x="2679947" y="461651"/>
          <a:ext cx="2192684" cy="1965712"/>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51C03638-C57E-4ED7-9A80-F2EFB7D41619}">
      <dsp:nvSpPr>
        <dsp:cNvPr id="0" name=""/>
        <dsp:cNvSpPr/>
      </dsp:nvSpPr>
      <dsp:spPr>
        <a:xfrm>
          <a:off x="2923579" y="693101"/>
          <a:ext cx="2192684" cy="196571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I come from a family who were on the wrong side of the law. So I had my daughter’s father who was incarcerated, my stepfather, my aunt and uncle. </a:t>
          </a:r>
        </a:p>
      </dsp:txBody>
      <dsp:txXfrm>
        <a:off x="2981153" y="750675"/>
        <a:ext cx="2077536" cy="1850564"/>
      </dsp:txXfrm>
    </dsp:sp>
    <dsp:sp modelId="{DB6FB297-F14B-4567-805B-AAE209DD1409}">
      <dsp:nvSpPr>
        <dsp:cNvPr id="0" name=""/>
        <dsp:cNvSpPr/>
      </dsp:nvSpPr>
      <dsp:spPr>
        <a:xfrm>
          <a:off x="5359895" y="461651"/>
          <a:ext cx="2192684" cy="215677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36AF73F5-80A1-43BF-8A81-442F3C1B6185}">
      <dsp:nvSpPr>
        <dsp:cNvPr id="0" name=""/>
        <dsp:cNvSpPr/>
      </dsp:nvSpPr>
      <dsp:spPr>
        <a:xfrm>
          <a:off x="5603527" y="693101"/>
          <a:ext cx="2192684" cy="215677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There’s an effect that the families on the outside experience as well as those who are incarcerated. Everyone loses, not just the inmate himself.</a:t>
          </a:r>
        </a:p>
      </dsp:txBody>
      <dsp:txXfrm>
        <a:off x="5666697" y="756271"/>
        <a:ext cx="2066344" cy="20304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04359-8A40-498A-80D3-C57C12E16865}">
      <dsp:nvSpPr>
        <dsp:cNvPr id="0" name=""/>
        <dsp:cNvSpPr/>
      </dsp:nvSpPr>
      <dsp:spPr>
        <a:xfrm>
          <a:off x="0" y="309903"/>
          <a:ext cx="2529705" cy="1517823"/>
        </a:xfrm>
        <a:prstGeom prst="rect">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baseline="0"/>
            <a:t>Reach me early </a:t>
          </a:r>
          <a:endParaRPr lang="en-US" sz="3000" kern="1200"/>
        </a:p>
      </dsp:txBody>
      <dsp:txXfrm>
        <a:off x="0" y="309903"/>
        <a:ext cx="2529705" cy="1517823"/>
      </dsp:txXfrm>
    </dsp:sp>
    <dsp:sp modelId="{A864A53D-6725-480F-B208-9CE1F91C5354}">
      <dsp:nvSpPr>
        <dsp:cNvPr id="0" name=""/>
        <dsp:cNvSpPr/>
      </dsp:nvSpPr>
      <dsp:spPr>
        <a:xfrm>
          <a:off x="2782676" y="309903"/>
          <a:ext cx="2529705" cy="1517823"/>
        </a:xfrm>
        <a:prstGeom prst="rect">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baseline="0"/>
            <a:t>Support me as I re-enter and begin college</a:t>
          </a:r>
          <a:endParaRPr lang="en-US" sz="3000" kern="1200"/>
        </a:p>
      </dsp:txBody>
      <dsp:txXfrm>
        <a:off x="2782676" y="309903"/>
        <a:ext cx="2529705" cy="1517823"/>
      </dsp:txXfrm>
    </dsp:sp>
    <dsp:sp modelId="{B4740119-E87F-453C-8004-B5E275DBF807}">
      <dsp:nvSpPr>
        <dsp:cNvPr id="0" name=""/>
        <dsp:cNvSpPr/>
      </dsp:nvSpPr>
      <dsp:spPr>
        <a:xfrm>
          <a:off x="5565353" y="309903"/>
          <a:ext cx="2529705" cy="1517823"/>
        </a:xfrm>
        <a:prstGeom prst="rect">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baseline="0"/>
            <a:t>Mentor me as I go through college</a:t>
          </a:r>
          <a:endParaRPr lang="en-US" sz="3000" kern="1200"/>
        </a:p>
      </dsp:txBody>
      <dsp:txXfrm>
        <a:off x="5565353" y="309903"/>
        <a:ext cx="2529705" cy="1517823"/>
      </dsp:txXfrm>
    </dsp:sp>
    <dsp:sp modelId="{71CED631-98F6-41AF-8D88-7AB09C4FE068}">
      <dsp:nvSpPr>
        <dsp:cNvPr id="0" name=""/>
        <dsp:cNvSpPr/>
      </dsp:nvSpPr>
      <dsp:spPr>
        <a:xfrm>
          <a:off x="0" y="2080697"/>
          <a:ext cx="2529705" cy="1517823"/>
        </a:xfrm>
        <a:prstGeom prst="rect">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baseline="0"/>
            <a:t>Assist with transfer</a:t>
          </a:r>
          <a:endParaRPr lang="en-US" sz="3000" kern="1200"/>
        </a:p>
      </dsp:txBody>
      <dsp:txXfrm>
        <a:off x="0" y="2080697"/>
        <a:ext cx="2529705" cy="1517823"/>
      </dsp:txXfrm>
    </dsp:sp>
    <dsp:sp modelId="{6232F0A5-9040-42DE-9DDD-01A6441DBEE5}">
      <dsp:nvSpPr>
        <dsp:cNvPr id="0" name=""/>
        <dsp:cNvSpPr/>
      </dsp:nvSpPr>
      <dsp:spPr>
        <a:xfrm>
          <a:off x="2782676" y="2080697"/>
          <a:ext cx="2529705" cy="1517823"/>
        </a:xfrm>
        <a:prstGeom prst="rect">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Get the word out!</a:t>
          </a:r>
        </a:p>
      </dsp:txBody>
      <dsp:txXfrm>
        <a:off x="2782676" y="2080697"/>
        <a:ext cx="2529705" cy="1517823"/>
      </dsp:txXfrm>
    </dsp:sp>
    <dsp:sp modelId="{63D1BD42-618A-4AAF-9AF7-51D235D3BD23}">
      <dsp:nvSpPr>
        <dsp:cNvPr id="0" name=""/>
        <dsp:cNvSpPr/>
      </dsp:nvSpPr>
      <dsp:spPr>
        <a:xfrm>
          <a:off x="5565353" y="2080697"/>
          <a:ext cx="2529705" cy="1517823"/>
        </a:xfrm>
        <a:prstGeom prst="rect">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baseline="0"/>
            <a:t>Let go</a:t>
          </a:r>
          <a:endParaRPr lang="en-US" sz="3000" kern="1200"/>
        </a:p>
      </dsp:txBody>
      <dsp:txXfrm>
        <a:off x="5565353" y="2080697"/>
        <a:ext cx="2529705" cy="151782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390554-4258-DC4C-8C7E-94D5E118E96C}" type="datetimeFigureOut">
              <a:rPr lang="en-US" smtClean="0"/>
              <a:pPr/>
              <a:t>6/25/2019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A41D17-04CF-D74F-A17B-1AD3E9B4C199}" type="slidenum">
              <a:rPr lang="en-US" smtClean="0"/>
              <a:pPr/>
              <a:t>‹#›</a:t>
            </a:fld>
            <a:endParaRPr lang="en-US"/>
          </a:p>
        </p:txBody>
      </p:sp>
    </p:spTree>
    <p:extLst>
      <p:ext uri="{BB962C8B-B14F-4D97-AF65-F5344CB8AC3E}">
        <p14:creationId xmlns:p14="http://schemas.microsoft.com/office/powerpoint/2010/main" val="5857489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0B5B75-C166-4C5A-A24C-6043E6574404}" type="slidenum">
              <a:rPr lang="en-US" smtClean="0"/>
              <a:pPr/>
              <a:t>1</a:t>
            </a:fld>
            <a:endParaRPr lang="en-US" dirty="0"/>
          </a:p>
        </p:txBody>
      </p:sp>
    </p:spTree>
    <p:extLst>
      <p:ext uri="{BB962C8B-B14F-4D97-AF65-F5344CB8AC3E}">
        <p14:creationId xmlns:p14="http://schemas.microsoft.com/office/powerpoint/2010/main" val="220477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Calibri"/>
              </a:rPr>
              <a:t>Recommendations from CBOs (</a:t>
            </a:r>
            <a:r>
              <a:rPr lang="en-US" dirty="0">
                <a:solidFill>
                  <a:srgbClr val="FF0000"/>
                </a:solidFill>
                <a:latin typeface="+mn-lt"/>
                <a:cs typeface="Calibri"/>
              </a:rPr>
              <a:t>just for reference):</a:t>
            </a:r>
          </a:p>
          <a:p>
            <a:r>
              <a:rPr lang="en-US" dirty="0" err="1">
                <a:latin typeface="+mn-lt"/>
                <a:cs typeface="Calibri"/>
              </a:rPr>
              <a:t>LaGCC</a:t>
            </a:r>
            <a:r>
              <a:rPr lang="en-US" dirty="0">
                <a:latin typeface="+mn-lt"/>
                <a:cs typeface="Calibri"/>
              </a:rPr>
              <a:t> presence on </a:t>
            </a:r>
            <a:r>
              <a:rPr lang="en-US" dirty="0" err="1">
                <a:latin typeface="+mn-lt"/>
                <a:cs typeface="Calibri"/>
              </a:rPr>
              <a:t>Rikers</a:t>
            </a:r>
            <a:r>
              <a:rPr lang="en-US" dirty="0">
                <a:latin typeface="+mn-lt"/>
                <a:cs typeface="Calibri"/>
              </a:rPr>
              <a:t> and other facilities- pre-release engagement. </a:t>
            </a:r>
            <a:br>
              <a:rPr lang="en-US" dirty="0">
                <a:latin typeface="+mn-lt"/>
                <a:cs typeface="Calibri"/>
              </a:rPr>
            </a:br>
            <a:r>
              <a:rPr lang="en-US" dirty="0">
                <a:latin typeface="+mn-lt"/>
                <a:cs typeface="Calibri"/>
              </a:rPr>
              <a:t>Centralized location at </a:t>
            </a:r>
            <a:r>
              <a:rPr lang="en-US" dirty="0" err="1">
                <a:latin typeface="+mn-lt"/>
                <a:cs typeface="Calibri"/>
              </a:rPr>
              <a:t>LaGCC</a:t>
            </a:r>
            <a:r>
              <a:rPr lang="en-US" dirty="0">
                <a:latin typeface="+mn-lt"/>
                <a:cs typeface="Calibri"/>
              </a:rPr>
              <a:t> (not C107) director of reentry (Bard model) or navigator</a:t>
            </a:r>
          </a:p>
          <a:p>
            <a:r>
              <a:rPr lang="en-US" dirty="0">
                <a:latin typeface="+mn-lt"/>
                <a:cs typeface="Calibri"/>
              </a:rPr>
              <a:t>Talk to College Initiative; </a:t>
            </a:r>
          </a:p>
          <a:p>
            <a:r>
              <a:rPr lang="en-US" dirty="0">
                <a:latin typeface="+mn-lt"/>
                <a:cs typeface="Calibri"/>
              </a:rPr>
              <a:t>Partnering with other CBOs </a:t>
            </a:r>
            <a:br>
              <a:rPr lang="en-US" dirty="0">
                <a:latin typeface="+mn-lt"/>
                <a:cs typeface="Calibri"/>
              </a:rPr>
            </a:br>
            <a:r>
              <a:rPr lang="en-US" dirty="0">
                <a:latin typeface="+mn-lt"/>
                <a:cs typeface="Calibri"/>
              </a:rPr>
              <a:t>Don’t </a:t>
            </a:r>
            <a:r>
              <a:rPr lang="en-US" dirty="0" err="1">
                <a:latin typeface="+mn-lt"/>
                <a:cs typeface="Calibri"/>
              </a:rPr>
              <a:t>pathologize</a:t>
            </a:r>
            <a:r>
              <a:rPr lang="en-US" dirty="0">
                <a:latin typeface="+mn-lt"/>
                <a:cs typeface="Calibri"/>
              </a:rPr>
              <a:t>, no deficit based perspective. </a:t>
            </a:r>
            <a:br>
              <a:rPr lang="en-US" dirty="0">
                <a:latin typeface="+mn-lt"/>
                <a:cs typeface="Calibri"/>
              </a:rPr>
            </a:br>
            <a:r>
              <a:rPr lang="en-US" dirty="0">
                <a:latin typeface="+mn-lt"/>
                <a:cs typeface="Calibri"/>
              </a:rPr>
              <a:t>Be mindful of particular issues of mothers. </a:t>
            </a:r>
            <a:br>
              <a:rPr lang="en-US" dirty="0">
                <a:latin typeface="+mn-lt"/>
                <a:cs typeface="Calibri"/>
              </a:rPr>
            </a:br>
            <a:r>
              <a:rPr lang="en-US" dirty="0">
                <a:latin typeface="+mn-lt"/>
                <a:cs typeface="Calibri"/>
              </a:rPr>
              <a:t>Need space where people are aware of trauma, be sensitive (what are P.D. implications?) </a:t>
            </a:r>
            <a:br>
              <a:rPr lang="en-US" dirty="0">
                <a:latin typeface="+mn-lt"/>
                <a:cs typeface="Calibri"/>
              </a:rPr>
            </a:br>
            <a:r>
              <a:rPr lang="en-US" dirty="0">
                <a:latin typeface="+mn-lt"/>
                <a:cs typeface="Calibri"/>
              </a:rPr>
              <a:t>Build on Fatherhood Academy’s best practices. </a:t>
            </a:r>
            <a:br>
              <a:rPr lang="en-US" dirty="0">
                <a:latin typeface="+mn-lt"/>
                <a:cs typeface="Calibri"/>
              </a:rPr>
            </a:br>
            <a:r>
              <a:rPr lang="en-US" dirty="0">
                <a:latin typeface="+mn-lt"/>
                <a:cs typeface="Calibri"/>
              </a:rPr>
              <a:t>Similarities with veterans; create entry points. “Solace “ and “intimidation” in discussion groups. </a:t>
            </a:r>
            <a:br>
              <a:rPr lang="en-US" dirty="0">
                <a:latin typeface="+mn-lt"/>
                <a:cs typeface="Calibri"/>
              </a:rPr>
            </a:br>
            <a:r>
              <a:rPr lang="en-US" dirty="0">
                <a:latin typeface="+mn-lt"/>
                <a:cs typeface="Calibri"/>
              </a:rPr>
              <a:t>Know where to go. </a:t>
            </a:r>
            <a:br>
              <a:rPr lang="en-US" dirty="0">
                <a:latin typeface="+mn-lt"/>
                <a:cs typeface="Calibri"/>
              </a:rPr>
            </a:br>
            <a:r>
              <a:rPr lang="en-US" dirty="0">
                <a:latin typeface="+mn-lt"/>
                <a:cs typeface="Calibri"/>
              </a:rPr>
              <a:t>Role of F.Y.S. to disseminate info. </a:t>
            </a:r>
            <a:endParaRPr lang="en-US" dirty="0"/>
          </a:p>
          <a:p>
            <a:endParaRPr lang="en-US" dirty="0"/>
          </a:p>
        </p:txBody>
      </p:sp>
      <p:sp>
        <p:nvSpPr>
          <p:cNvPr id="4" name="Slide Number Placeholder 3"/>
          <p:cNvSpPr>
            <a:spLocks noGrp="1"/>
          </p:cNvSpPr>
          <p:nvPr>
            <p:ph type="sldNum" sz="quarter" idx="10"/>
          </p:nvPr>
        </p:nvSpPr>
        <p:spPr/>
        <p:txBody>
          <a:bodyPr/>
          <a:lstStyle/>
          <a:p>
            <a:fld id="{63A41D17-04CF-D74F-A17B-1AD3E9B4C199}" type="slidenum">
              <a:rPr lang="en-US" smtClean="0"/>
              <a:pPr/>
              <a:t>22</a:t>
            </a:fld>
            <a:endParaRPr lang="en-US"/>
          </a:p>
        </p:txBody>
      </p:sp>
    </p:spTree>
    <p:extLst>
      <p:ext uri="{BB962C8B-B14F-4D97-AF65-F5344CB8AC3E}">
        <p14:creationId xmlns:p14="http://schemas.microsoft.com/office/powerpoint/2010/main" val="243038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0B5B75-C166-4C5A-A24C-6043E6574404}" type="slidenum">
              <a:rPr lang="en-US" smtClean="0"/>
              <a:pPr/>
              <a:t>32</a:t>
            </a:fld>
            <a:endParaRPr lang="en-US" dirty="0"/>
          </a:p>
        </p:txBody>
      </p:sp>
    </p:spTree>
    <p:extLst>
      <p:ext uri="{BB962C8B-B14F-4D97-AF65-F5344CB8AC3E}">
        <p14:creationId xmlns:p14="http://schemas.microsoft.com/office/powerpoint/2010/main" val="390296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A41D17-04CF-D74F-A17B-1AD3E9B4C199}" type="slidenum">
              <a:rPr lang="en-US" smtClean="0"/>
              <a:pPr/>
              <a:t>6</a:t>
            </a:fld>
            <a:endParaRPr lang="en-US"/>
          </a:p>
        </p:txBody>
      </p:sp>
    </p:spTree>
    <p:extLst>
      <p:ext uri="{BB962C8B-B14F-4D97-AF65-F5344CB8AC3E}">
        <p14:creationId xmlns:p14="http://schemas.microsoft.com/office/powerpoint/2010/main" val="316694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cs typeface="Times New Roman"/>
              </a:rPr>
              <a:t>NEED VISUAL HERE</a:t>
            </a:r>
          </a:p>
          <a:p>
            <a:pPr marL="285750" indent="-285750">
              <a:buFont typeface="Arial"/>
              <a:buChar char="•"/>
            </a:pPr>
            <a:r>
              <a:rPr lang="en-US" dirty="0">
                <a:latin typeface="Times New Roman"/>
                <a:cs typeface="Times New Roman"/>
              </a:rPr>
              <a:t>STAR OF DAVID</a:t>
            </a:r>
          </a:p>
          <a:p>
            <a:pPr marL="285750" indent="-285750">
              <a:buFont typeface="Arial"/>
              <a:buChar char="•"/>
            </a:pPr>
            <a:r>
              <a:rPr lang="en-US" dirty="0">
                <a:latin typeface="Times New Roman"/>
                <a:cs typeface="Times New Roman"/>
              </a:rPr>
              <a:t>CRUCIFIX</a:t>
            </a:r>
          </a:p>
          <a:p>
            <a:pPr marL="285750" indent="-285750">
              <a:buFont typeface="Arial"/>
              <a:buChar char="•"/>
            </a:pPr>
            <a:r>
              <a:rPr lang="en-US" dirty="0">
                <a:latin typeface="Times New Roman"/>
                <a:cs typeface="Times New Roman"/>
              </a:rPr>
              <a:t>MOSQUE </a:t>
            </a:r>
          </a:p>
          <a:p>
            <a:r>
              <a:rPr lang="en-US" dirty="0">
                <a:latin typeface="Times New Roman"/>
                <a:cs typeface="Times New Roman"/>
              </a:rPr>
              <a:t>ETC.</a:t>
            </a:r>
          </a:p>
          <a:p>
            <a:endParaRPr lang="en-US" dirty="0">
              <a:latin typeface="Times New Roman"/>
              <a:cs typeface="Times New Roman"/>
            </a:endParaRPr>
          </a:p>
          <a:p>
            <a:r>
              <a:rPr lang="en-US" dirty="0">
                <a:latin typeface="Times New Roman"/>
                <a:cs typeface="Times New Roman"/>
              </a:rPr>
              <a:t>Religious organizations </a:t>
            </a:r>
          </a:p>
          <a:p>
            <a:pPr marL="285750" indent="-285750">
              <a:buFont typeface="Arial"/>
              <a:buChar char="•"/>
            </a:pPr>
            <a:r>
              <a:rPr lang="en-US" dirty="0">
                <a:latin typeface="Times New Roman"/>
                <a:cs typeface="Times New Roman"/>
              </a:rPr>
              <a:t>Jewish Community Relations Council</a:t>
            </a:r>
          </a:p>
          <a:p>
            <a:pPr marL="285750" indent="-285750">
              <a:buFont typeface="Arial"/>
              <a:buChar char="•"/>
            </a:pPr>
            <a:r>
              <a:rPr lang="en-US" dirty="0">
                <a:latin typeface="Times New Roman"/>
                <a:cs typeface="Times New Roman"/>
              </a:rPr>
              <a:t>A.M.E. Bridge Street Church </a:t>
            </a:r>
          </a:p>
          <a:p>
            <a:endParaRPr lang="en-US" dirty="0"/>
          </a:p>
          <a:p>
            <a:endParaRPr lang="en-US" dirty="0"/>
          </a:p>
        </p:txBody>
      </p:sp>
      <p:sp>
        <p:nvSpPr>
          <p:cNvPr id="4" name="Slide Number Placeholder 3"/>
          <p:cNvSpPr>
            <a:spLocks noGrp="1"/>
          </p:cNvSpPr>
          <p:nvPr>
            <p:ph type="sldNum" sz="quarter" idx="10"/>
          </p:nvPr>
        </p:nvSpPr>
        <p:spPr/>
        <p:txBody>
          <a:bodyPr/>
          <a:lstStyle/>
          <a:p>
            <a:fld id="{63A41D17-04CF-D74F-A17B-1AD3E9B4C199}" type="slidenum">
              <a:rPr lang="en-US" smtClean="0"/>
              <a:pPr/>
              <a:t>7</a:t>
            </a:fld>
            <a:endParaRPr lang="en-US"/>
          </a:p>
        </p:txBody>
      </p:sp>
    </p:spTree>
    <p:extLst>
      <p:ext uri="{BB962C8B-B14F-4D97-AF65-F5344CB8AC3E}">
        <p14:creationId xmlns:p14="http://schemas.microsoft.com/office/powerpoint/2010/main" val="278323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41D17-04CF-D74F-A17B-1AD3E9B4C199}" type="slidenum">
              <a:rPr lang="en-US" smtClean="0"/>
              <a:pPr/>
              <a:t>8</a:t>
            </a:fld>
            <a:endParaRPr lang="en-US"/>
          </a:p>
        </p:txBody>
      </p:sp>
    </p:spTree>
    <p:extLst>
      <p:ext uri="{BB962C8B-B14F-4D97-AF65-F5344CB8AC3E}">
        <p14:creationId xmlns:p14="http://schemas.microsoft.com/office/powerpoint/2010/main" val="2425059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 box:</a:t>
            </a:r>
          </a:p>
          <a:p>
            <a:r>
              <a:rPr lang="en-US" dirty="0"/>
              <a:t>Combined Recommendations (2)</a:t>
            </a:r>
            <a:r>
              <a:rPr lang="en-US" dirty="0">
                <a:latin typeface="Times New Roman"/>
                <a:cs typeface="Times New Roman"/>
              </a:rPr>
              <a:t>. </a:t>
            </a:r>
          </a:p>
          <a:p>
            <a:r>
              <a:rPr lang="en-US" sz="1200" b="1" dirty="0"/>
              <a:t>LaGuardia’s unique qualifications:</a:t>
            </a:r>
          </a:p>
          <a:p>
            <a:pPr marL="285750" indent="-285750">
              <a:buFont typeface="Arial"/>
              <a:buChar char="•"/>
            </a:pPr>
            <a:r>
              <a:rPr lang="en-US" sz="1200" dirty="0"/>
              <a:t>We are a remedial resource and that is a unique place for us </a:t>
            </a:r>
          </a:p>
          <a:p>
            <a:pPr marL="285750" indent="-285750">
              <a:buFont typeface="Arial"/>
              <a:buChar char="•"/>
            </a:pPr>
            <a:r>
              <a:rPr lang="en-US" sz="1200" dirty="0"/>
              <a:t>We have experience with people who are formerly incarcerated since 1983 and continuing today with CUNY Next Steps </a:t>
            </a:r>
          </a:p>
          <a:p>
            <a:endParaRPr lang="en-US" sz="1200" dirty="0"/>
          </a:p>
          <a:p>
            <a:r>
              <a:rPr lang="en-US" sz="1200" dirty="0"/>
              <a:t>We also focus on PREVENTION programs, e.g., </a:t>
            </a:r>
          </a:p>
          <a:p>
            <a:pPr marL="285750" indent="-285750">
              <a:buFont typeface="Arial"/>
              <a:buChar char="•"/>
            </a:pPr>
            <a:r>
              <a:rPr lang="en-US" sz="1200" dirty="0"/>
              <a:t>ACE’s Community Justice programs </a:t>
            </a:r>
          </a:p>
          <a:p>
            <a:pPr marL="285750" indent="-285750">
              <a:buFont typeface="Arial"/>
              <a:buChar char="•"/>
            </a:pPr>
            <a:r>
              <a:rPr lang="en-US" sz="1200" dirty="0"/>
              <a:t>Summer Youth Employment Program (for at risk youth) </a:t>
            </a:r>
          </a:p>
          <a:p>
            <a:pPr marL="285750" indent="-285750">
              <a:buFont typeface="Arial"/>
              <a:buChar char="•"/>
            </a:pPr>
            <a:r>
              <a:rPr lang="en-US" sz="1200" dirty="0"/>
              <a:t>Young Adult Internship Program   </a:t>
            </a:r>
          </a:p>
          <a:p>
            <a:pPr marL="0" marR="0">
              <a:spcBef>
                <a:spcPts val="0"/>
              </a:spcBef>
              <a:spcAft>
                <a:spcPts val="0"/>
              </a:spcAft>
            </a:pPr>
            <a:r>
              <a:rPr lang="en-US" dirty="0">
                <a:latin typeface="Times New Roman"/>
                <a:cs typeface="Times New Roman"/>
              </a:rPr>
              <a:t> </a:t>
            </a:r>
            <a:r>
              <a:rPr lang="en-US" sz="1200" dirty="0">
                <a:effectLst/>
                <a:latin typeface="Arial" panose="020B0604020202020204" pitchFamily="34" charset="0"/>
                <a:ea typeface="Times New Roman" panose="02020603050405020304" pitchFamily="18" charset="0"/>
              </a:rPr>
              <a:t>Slide 13: Change to “</a:t>
            </a:r>
            <a:r>
              <a:rPr lang="en-US" sz="1200" kern="1200" dirty="0">
                <a:solidFill>
                  <a:srgbClr val="000000"/>
                </a:solidFill>
                <a:effectLst/>
                <a:latin typeface="Arial" panose="020B0604020202020204" pitchFamily="34" charset="0"/>
                <a:ea typeface="Times New Roman" panose="02020603050405020304" pitchFamily="18" charset="0"/>
              </a:rPr>
              <a:t>The college is within easy reach of </a:t>
            </a:r>
            <a:r>
              <a:rPr lang="en-US" sz="1200" kern="1200" dirty="0" err="1">
                <a:solidFill>
                  <a:srgbClr val="000000"/>
                </a:solidFill>
                <a:effectLst/>
                <a:latin typeface="Arial" panose="020B0604020202020204" pitchFamily="34" charset="0"/>
                <a:ea typeface="Times New Roman" panose="02020603050405020304" pitchFamily="18" charset="0"/>
              </a:rPr>
              <a:t>Rikers</a:t>
            </a:r>
            <a:r>
              <a:rPr lang="en-US" sz="1200" kern="1200" dirty="0">
                <a:solidFill>
                  <a:srgbClr val="000000"/>
                </a:solidFill>
                <a:effectLst/>
                <a:latin typeface="Arial" panose="020B0604020202020204" pitchFamily="34" charset="0"/>
                <a:ea typeface="Times New Roman" panose="02020603050405020304" pitchFamily="18" charset="0"/>
              </a:rPr>
              <a:t> Island jail (a NYC facility), adjacent to </a:t>
            </a:r>
            <a:r>
              <a:rPr lang="en-US" sz="1200" kern="1200" dirty="0" err="1">
                <a:solidFill>
                  <a:srgbClr val="000000"/>
                </a:solidFill>
                <a:effectLst/>
                <a:latin typeface="Arial" panose="020B0604020202020204" pitchFamily="34" charset="0"/>
                <a:ea typeface="Times New Roman" panose="02020603050405020304" pitchFamily="18" charset="0"/>
              </a:rPr>
              <a:t>Queensboro</a:t>
            </a:r>
            <a:r>
              <a:rPr lang="en-US" sz="1200" kern="1200" dirty="0">
                <a:solidFill>
                  <a:srgbClr val="000000"/>
                </a:solidFill>
                <a:effectLst/>
                <a:latin typeface="Arial" panose="020B0604020202020204" pitchFamily="34" charset="0"/>
                <a:ea typeface="Times New Roman" panose="02020603050405020304" pitchFamily="18" charset="0"/>
              </a:rPr>
              <a:t> Correctional facility (a NYS facility), with easy access to  Edgecombe and Lincoln Correctional facilities (NYS facilities in Manhattan); and NYSDOCCS facilities Sing </a:t>
            </a:r>
            <a:r>
              <a:rPr lang="en-US" sz="1200" kern="1200" dirty="0" err="1">
                <a:solidFill>
                  <a:srgbClr val="000000"/>
                </a:solidFill>
                <a:effectLst/>
                <a:latin typeface="Arial" panose="020B0604020202020204" pitchFamily="34" charset="0"/>
                <a:ea typeface="Times New Roman" panose="02020603050405020304" pitchFamily="18" charset="0"/>
              </a:rPr>
              <a:t>Sing</a:t>
            </a:r>
            <a:r>
              <a:rPr lang="en-US" sz="1200" kern="1200" dirty="0">
                <a:solidFill>
                  <a:srgbClr val="000000"/>
                </a:solidFill>
                <a:effectLst/>
                <a:latin typeface="Arial" panose="020B0604020202020204" pitchFamily="34" charset="0"/>
                <a:ea typeface="Times New Roman" panose="02020603050405020304" pitchFamily="18" charset="0"/>
              </a:rPr>
              <a:t>, Bedford Hills (female) and Taconic (female) correctional facilities in downstate NY.</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A41D17-04CF-D74F-A17B-1AD3E9B4C199}" type="slidenum">
              <a:rPr lang="en-US" smtClean="0"/>
              <a:pPr/>
              <a:t>10</a:t>
            </a:fld>
            <a:endParaRPr lang="en-US"/>
          </a:p>
        </p:txBody>
      </p:sp>
    </p:spTree>
    <p:extLst>
      <p:ext uri="{BB962C8B-B14F-4D97-AF65-F5344CB8AC3E}">
        <p14:creationId xmlns:p14="http://schemas.microsoft.com/office/powerpoint/2010/main" val="70381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Calibri"/>
              </a:rPr>
              <a:t>1. ACE programs </a:t>
            </a:r>
            <a:r>
              <a:rPr lang="en-US" sz="1200" dirty="0">
                <a:latin typeface="+mn-lt"/>
                <a:cs typeface="Calibri"/>
              </a:rPr>
              <a:t>(high school equivalency, Green Training, Fatherhood Academy [50% involved with criminal justice system], Young Adult Internship Program, Justice Community Programs)</a:t>
            </a:r>
          </a:p>
          <a:p>
            <a:endParaRPr lang="en-US" sz="1200" dirty="0">
              <a:latin typeface="+mn-lt"/>
              <a:cs typeface="Calibri"/>
            </a:endParaRPr>
          </a:p>
          <a:p>
            <a:r>
              <a:rPr lang="en-US" sz="1200" dirty="0">
                <a:latin typeface="+mn-lt"/>
                <a:cs typeface="Calibri"/>
              </a:rPr>
              <a:t>2. </a:t>
            </a:r>
            <a:r>
              <a:rPr lang="en-US" sz="1200" b="1" dirty="0">
                <a:latin typeface="+mn-lt"/>
                <a:cs typeface="Calibri"/>
              </a:rPr>
              <a:t>College Initiative : John Jay</a:t>
            </a:r>
            <a:endParaRPr lang="en-US" sz="1200" dirty="0">
              <a:latin typeface="+mn-lt"/>
              <a:cs typeface="Calibri"/>
            </a:endParaRPr>
          </a:p>
          <a:p>
            <a:endParaRPr lang="en-US" sz="1200" dirty="0">
              <a:latin typeface="+mn-lt"/>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3. </a:t>
            </a:r>
            <a:r>
              <a:rPr lang="en-US" sz="1200" b="1" dirty="0">
                <a:latin typeface="+mn-lt"/>
                <a:cs typeface="Calibri"/>
              </a:rPr>
              <a:t>Outreach</a:t>
            </a:r>
            <a:r>
              <a:rPr lang="en-US" sz="1200" dirty="0">
                <a:latin typeface="+mn-lt"/>
                <a:cs typeface="Calibri"/>
              </a:rPr>
              <a:t> to jails and prisons: </a:t>
            </a:r>
            <a:r>
              <a:rPr lang="en-US" sz="1200" kern="1200" dirty="0">
                <a:solidFill>
                  <a:schemeClr val="tx1"/>
                </a:solidFill>
                <a:effectLst/>
                <a:latin typeface="+mn-lt"/>
                <a:ea typeface="+mn-ea"/>
                <a:cs typeface="+mn-cs"/>
              </a:rPr>
              <a:t>Change spelling to ‘’</a:t>
            </a:r>
            <a:r>
              <a:rPr lang="en-US" sz="1200" kern="1200" dirty="0" err="1">
                <a:solidFill>
                  <a:schemeClr val="tx1"/>
                </a:solidFill>
                <a:effectLst/>
                <a:latin typeface="+mn-lt"/>
                <a:ea typeface="+mn-ea"/>
                <a:cs typeface="+mn-cs"/>
              </a:rPr>
              <a:t>Queensboro</a:t>
            </a:r>
            <a:r>
              <a:rPr lang="en-US" sz="1200" kern="1200" dirty="0">
                <a:solidFill>
                  <a:schemeClr val="tx1"/>
                </a:solidFill>
                <a:effectLst/>
                <a:latin typeface="+mn-lt"/>
                <a:ea typeface="+mn-ea"/>
                <a:cs typeface="+mn-cs"/>
              </a:rPr>
              <a:t> Correctional Facility’’</a:t>
            </a:r>
          </a:p>
          <a:p>
            <a:endParaRPr lang="en-US" sz="1200" dirty="0">
              <a:latin typeface="+mn-lt"/>
              <a:cs typeface="Calibri"/>
            </a:endParaRPr>
          </a:p>
          <a:p>
            <a:pPr marL="285750" indent="-285750">
              <a:buFont typeface="Arial"/>
              <a:buChar char="•"/>
            </a:pPr>
            <a:r>
              <a:rPr lang="en-US" sz="1200" dirty="0" err="1">
                <a:latin typeface="+mn-lt"/>
                <a:cs typeface="Calibri"/>
              </a:rPr>
              <a:t>Queensborough</a:t>
            </a:r>
            <a:r>
              <a:rPr lang="en-US" sz="1200" dirty="0">
                <a:latin typeface="+mn-lt"/>
                <a:cs typeface="Calibri"/>
              </a:rPr>
              <a:t> Correctional Facility and Edgecombe</a:t>
            </a:r>
          </a:p>
          <a:p>
            <a:pPr marL="285750" indent="-285750">
              <a:buFont typeface="Arial"/>
              <a:buChar char="•"/>
            </a:pPr>
            <a:r>
              <a:rPr lang="en-US" sz="1200" dirty="0" err="1">
                <a:latin typeface="+mn-lt"/>
                <a:cs typeface="Calibri"/>
              </a:rPr>
              <a:t>Rikers</a:t>
            </a:r>
            <a:r>
              <a:rPr lang="en-US" sz="1200" dirty="0">
                <a:latin typeface="+mn-lt"/>
                <a:cs typeface="Calibri"/>
              </a:rPr>
              <a:t> CUNY Next Steps</a:t>
            </a:r>
          </a:p>
          <a:p>
            <a:endParaRPr lang="en-US" sz="1200" dirty="0">
              <a:latin typeface="+mn-lt"/>
              <a:cs typeface="Calibri"/>
            </a:endParaRPr>
          </a:p>
          <a:p>
            <a:r>
              <a:rPr lang="en-US" sz="1200" dirty="0">
                <a:latin typeface="+mn-lt"/>
                <a:cs typeface="Calibri"/>
              </a:rPr>
              <a:t>4. </a:t>
            </a:r>
            <a:r>
              <a:rPr lang="en-US" sz="1200" b="1" dirty="0">
                <a:latin typeface="+mn-lt"/>
                <a:cs typeface="Calibri"/>
              </a:rPr>
              <a:t>Admissions </a:t>
            </a:r>
          </a:p>
          <a:p>
            <a:r>
              <a:rPr lang="en-US" sz="1200" dirty="0">
                <a:latin typeface="+mn-lt"/>
                <a:cs typeface="Calibri"/>
              </a:rPr>
              <a:t>ACE 20% incoming class</a:t>
            </a:r>
            <a:r>
              <a:rPr lang="en-US" sz="1200" dirty="0">
                <a:latin typeface="+mn-lt"/>
                <a:cs typeface="Calibri"/>
                <a:sym typeface="Wingdings"/>
              </a:rPr>
              <a:t> </a:t>
            </a:r>
            <a:endParaRPr lang="en-US" sz="1200" dirty="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63A41D17-04CF-D74F-A17B-1AD3E9B4C199}" type="slidenum">
              <a:rPr lang="en-US" smtClean="0"/>
              <a:pPr/>
              <a:t>11</a:t>
            </a:fld>
            <a:endParaRPr lang="en-US"/>
          </a:p>
        </p:txBody>
      </p:sp>
    </p:spTree>
    <p:extLst>
      <p:ext uri="{BB962C8B-B14F-4D97-AF65-F5344CB8AC3E}">
        <p14:creationId xmlns:p14="http://schemas.microsoft.com/office/powerpoint/2010/main" val="395724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Slide 9: Add “Participation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Queensboro</a:t>
            </a:r>
            <a:r>
              <a:rPr lang="en-US" sz="1200" dirty="0">
                <a:effectLst/>
                <a:latin typeface="Arial" panose="020B0604020202020204" pitchFamily="34" charset="0"/>
                <a:ea typeface="Calibri" panose="020F0502020204030204" pitchFamily="34" charset="0"/>
                <a:cs typeface="Times New Roman" panose="02020603050405020304" pitchFamily="18" charset="0"/>
              </a:rPr>
              <a:t> C. F. Reentry Resource Fairs”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A41D17-04CF-D74F-A17B-1AD3E9B4C199}" type="slidenum">
              <a:rPr lang="en-US" smtClean="0"/>
              <a:pPr/>
              <a:t>12</a:t>
            </a:fld>
            <a:endParaRPr lang="en-US"/>
          </a:p>
        </p:txBody>
      </p:sp>
    </p:spTree>
    <p:extLst>
      <p:ext uri="{BB962C8B-B14F-4D97-AF65-F5344CB8AC3E}">
        <p14:creationId xmlns:p14="http://schemas.microsoft.com/office/powerpoint/2010/main" val="380778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Slide 9: Add “Participation at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Queensboro</a:t>
            </a:r>
            <a:r>
              <a:rPr lang="en-US" sz="1200" dirty="0">
                <a:effectLst/>
                <a:latin typeface="Arial" panose="020B0604020202020204" pitchFamily="34" charset="0"/>
                <a:ea typeface="Calibri" panose="020F0502020204030204" pitchFamily="34" charset="0"/>
                <a:cs typeface="Times New Roman" panose="02020603050405020304" pitchFamily="18" charset="0"/>
              </a:rPr>
              <a:t> C. F. Reentry Resource Fairs”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A41D17-04CF-D74F-A17B-1AD3E9B4C199}" type="slidenum">
              <a:rPr lang="en-US" smtClean="0"/>
              <a:pPr/>
              <a:t>13</a:t>
            </a:fld>
            <a:endParaRPr lang="en-US"/>
          </a:p>
        </p:txBody>
      </p:sp>
    </p:spTree>
    <p:extLst>
      <p:ext uri="{BB962C8B-B14F-4D97-AF65-F5344CB8AC3E}">
        <p14:creationId xmlns:p14="http://schemas.microsoft.com/office/powerpoint/2010/main" val="176394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Emotional and educational trauma   -- another box</a:t>
            </a:r>
          </a:p>
        </p:txBody>
      </p:sp>
      <p:sp>
        <p:nvSpPr>
          <p:cNvPr id="4" name="Slide Number Placeholder 3"/>
          <p:cNvSpPr>
            <a:spLocks noGrp="1"/>
          </p:cNvSpPr>
          <p:nvPr>
            <p:ph type="sldNum" sz="quarter" idx="10"/>
          </p:nvPr>
        </p:nvSpPr>
        <p:spPr/>
        <p:txBody>
          <a:bodyPr/>
          <a:lstStyle/>
          <a:p>
            <a:fld id="{63A41D17-04CF-D74F-A17B-1AD3E9B4C199}" type="slidenum">
              <a:rPr lang="en-US" smtClean="0"/>
              <a:pPr/>
              <a:t>16</a:t>
            </a:fld>
            <a:endParaRPr lang="en-US"/>
          </a:p>
        </p:txBody>
      </p:sp>
    </p:spTree>
    <p:extLst>
      <p:ext uri="{BB962C8B-B14F-4D97-AF65-F5344CB8AC3E}">
        <p14:creationId xmlns:p14="http://schemas.microsoft.com/office/powerpoint/2010/main" val="1372506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254975F8-3765-564E-A525-448672D9E66A}" type="datetimeFigureOut">
              <a:rPr lang="en-US" smtClean="0"/>
              <a:pPr/>
              <a:t>6/25/2019</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7E2734A2-1234-D144-9D2A-AE9524861D5E}" type="slidenum">
              <a:rPr lang="en-US" smtClean="0"/>
              <a:pPr/>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345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975F8-3765-564E-A525-448672D9E66A}" type="datetimeFigureOut">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678414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975F8-3765-564E-A525-448672D9E66A}" type="datetimeFigureOut">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1461476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975F8-3765-564E-A525-448672D9E66A}" type="datetimeFigureOut">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734A2-1234-D144-9D2A-AE9524861D5E}" type="slidenum">
              <a:rPr lang="en-US" smtClean="0"/>
              <a:pPr/>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63481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975F8-3765-564E-A525-448672D9E66A}" type="datetimeFigureOut">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1805671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54975F8-3765-564E-A525-448672D9E66A}" type="datetimeFigureOut">
              <a:rPr lang="en-US" smtClean="0"/>
              <a:pPr/>
              <a:t>6/25/2019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1260788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54975F8-3765-564E-A525-448672D9E66A}" type="datetimeFigureOut">
              <a:rPr lang="en-US" smtClean="0"/>
              <a:pPr/>
              <a:t>6/25/2019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2307711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975F8-3765-564E-A525-448672D9E66A}"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1470453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975F8-3765-564E-A525-448672D9E66A}"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1080950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54975F8-3765-564E-A525-448672D9E66A}"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466922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OC Page">
    <p:spTree>
      <p:nvGrpSpPr>
        <p:cNvPr id="1" name=""/>
        <p:cNvGrpSpPr/>
        <p:nvPr/>
      </p:nvGrpSpPr>
      <p:grpSpPr>
        <a:xfrm>
          <a:off x="0" y="0"/>
          <a:ext cx="0" cy="0"/>
          <a:chOff x="0" y="0"/>
          <a:chExt cx="0" cy="0"/>
        </a:xfrm>
      </p:grpSpPr>
      <p:sp>
        <p:nvSpPr>
          <p:cNvPr id="3" name="Rectangle 11"/>
          <p:cNvSpPr/>
          <p:nvPr/>
        </p:nvSpPr>
        <p:spPr bwMode="auto">
          <a:xfrm>
            <a:off x="966932" y="1144401"/>
            <a:ext cx="308841" cy="11205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lIns="82058" tIns="41029" rIns="82058" bIns="41029"/>
          <a:lstStyle/>
          <a:p>
            <a:pPr eaLnBrk="0" hangingPunct="0">
              <a:defRPr/>
            </a:pPr>
            <a:endParaRPr lang="en-US" sz="2200" dirty="0">
              <a:cs typeface="Arial" pitchFamily="34" charset="0"/>
            </a:endParaRPr>
          </a:p>
        </p:txBody>
      </p:sp>
      <p:cxnSp>
        <p:nvCxnSpPr>
          <p:cNvPr id="4" name="Straight Connector 11"/>
          <p:cNvCxnSpPr>
            <a:cxnSpLocks noChangeShapeType="1"/>
          </p:cNvCxnSpPr>
          <p:nvPr/>
        </p:nvCxnSpPr>
        <p:spPr bwMode="auto">
          <a:xfrm>
            <a:off x="512330" y="6310314"/>
            <a:ext cx="8104909" cy="1400"/>
          </a:xfrm>
          <a:prstGeom prst="line">
            <a:avLst/>
          </a:prstGeom>
          <a:noFill/>
          <a:ln w="12700" algn="ctr">
            <a:solidFill>
              <a:schemeClr val="bg1">
                <a:lumMod val="85000"/>
              </a:schemeClr>
            </a:solidFill>
            <a:round/>
            <a:headEnd/>
            <a:tailEnd/>
          </a:ln>
        </p:spPr>
      </p:cxnSp>
      <p:cxnSp>
        <p:nvCxnSpPr>
          <p:cNvPr id="5" name="Straight Connector 8"/>
          <p:cNvCxnSpPr>
            <a:cxnSpLocks noChangeShapeType="1"/>
          </p:cNvCxnSpPr>
          <p:nvPr/>
        </p:nvCxnSpPr>
        <p:spPr bwMode="auto">
          <a:xfrm>
            <a:off x="512330" y="476250"/>
            <a:ext cx="8104909" cy="1401"/>
          </a:xfrm>
          <a:prstGeom prst="line">
            <a:avLst/>
          </a:prstGeom>
          <a:noFill/>
          <a:ln w="12700" algn="ctr">
            <a:solidFill>
              <a:schemeClr val="bg1">
                <a:lumMod val="85000"/>
              </a:schemeClr>
            </a:solidFill>
            <a:round/>
            <a:headEnd/>
            <a:tailEnd/>
          </a:ln>
        </p:spPr>
      </p:cxnSp>
      <p:sp>
        <p:nvSpPr>
          <p:cNvPr id="22" name="Text Placeholder 20"/>
          <p:cNvSpPr>
            <a:spLocks noGrp="1"/>
          </p:cNvSpPr>
          <p:nvPr>
            <p:ph type="body" sz="quarter" idx="14"/>
          </p:nvPr>
        </p:nvSpPr>
        <p:spPr>
          <a:xfrm>
            <a:off x="512296" y="484094"/>
            <a:ext cx="8112158" cy="5827059"/>
          </a:xfrm>
          <a:prstGeom prst="rect">
            <a:avLst/>
          </a:prstGeom>
        </p:spPr>
        <p:txBody>
          <a:bodyPr lIns="0" tIns="0" rIns="0" bIns="0" anchor="ctr"/>
          <a:lstStyle>
            <a:lvl1pPr algn="r">
              <a:buNone/>
              <a:defRPr sz="2200" b="0" baseline="0">
                <a:solidFill>
                  <a:schemeClr val="tx2"/>
                </a:solidFill>
                <a:latin typeface="Tw Cen MT" pitchFamily="34" charset="0"/>
              </a:defRPr>
            </a:lvl1pPr>
          </a:lstStyle>
          <a:p>
            <a:pPr lvl="0"/>
            <a:r>
              <a:rPr lang="en-US"/>
              <a:t>Click to edit Master text styles</a:t>
            </a:r>
          </a:p>
        </p:txBody>
      </p:sp>
    </p:spTree>
    <p:extLst>
      <p:ext uri="{BB962C8B-B14F-4D97-AF65-F5344CB8AC3E}">
        <p14:creationId xmlns:p14="http://schemas.microsoft.com/office/powerpoint/2010/main" val="11377209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975F8-3765-564E-A525-448672D9E66A}"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361030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975F8-3765-564E-A525-448672D9E66A}"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207320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4975F8-3765-564E-A525-448672D9E66A}" type="datetimeFigureOut">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385451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4975F8-3765-564E-A525-448672D9E66A}" type="datetimeFigureOut">
              <a:rPr lang="en-US" smtClean="0"/>
              <a:pPr/>
              <a:t>6/25/2019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3103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4975F8-3765-564E-A525-448672D9E66A}" type="datetimeFigureOut">
              <a:rPr lang="en-US" smtClean="0"/>
              <a:pPr/>
              <a:t>6/25/2019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83102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975F8-3765-564E-A525-448672D9E66A}" type="datetimeFigureOut">
              <a:rPr lang="en-US" smtClean="0"/>
              <a:pPr/>
              <a:t>6/25/2019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55317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975F8-3765-564E-A525-448672D9E66A}" type="datetimeFigureOut">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327442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975F8-3765-564E-A525-448672D9E66A}" type="datetimeFigureOut">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734A2-1234-D144-9D2A-AE9524861D5E}" type="slidenum">
              <a:rPr lang="en-US" smtClean="0"/>
              <a:pPr/>
              <a:t>‹#›</a:t>
            </a:fld>
            <a:endParaRPr lang="en-US"/>
          </a:p>
        </p:txBody>
      </p:sp>
    </p:spTree>
    <p:extLst>
      <p:ext uri="{BB962C8B-B14F-4D97-AF65-F5344CB8AC3E}">
        <p14:creationId xmlns:p14="http://schemas.microsoft.com/office/powerpoint/2010/main" val="30231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254975F8-3765-564E-A525-448672D9E66A}" type="datetimeFigureOut">
              <a:rPr lang="en-US" smtClean="0"/>
              <a:pPr/>
              <a:t>6/25/2019</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7E2734A2-1234-D144-9D2A-AE9524861D5E}" type="slidenum">
              <a:rPr lang="en-US" smtClean="0"/>
              <a:pPr/>
              <a:t>‹#›</a:t>
            </a:fld>
            <a:endParaRPr lang="en-US"/>
          </a:p>
        </p:txBody>
      </p:sp>
    </p:spTree>
    <p:extLst>
      <p:ext uri="{BB962C8B-B14F-4D97-AF65-F5344CB8AC3E}">
        <p14:creationId xmlns:p14="http://schemas.microsoft.com/office/powerpoint/2010/main" val="26901559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5.jpeg"/><Relationship Id="rId7" Type="http://schemas.openxmlformats.org/officeDocument/2006/relationships/diagramLayout" Target="../diagrams/layout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4.xml"/><Relationship Id="rId11" Type="http://schemas.openxmlformats.org/officeDocument/2006/relationships/comments" Target="../comments/comment2.xml"/><Relationship Id="rId5" Type="http://schemas.openxmlformats.org/officeDocument/2006/relationships/image" Target="../media/image18.png"/><Relationship Id="rId10" Type="http://schemas.microsoft.com/office/2007/relationships/diagramDrawing" Target="../diagrams/drawing4.xml"/><Relationship Id="rId4" Type="http://schemas.openxmlformats.org/officeDocument/2006/relationships/image" Target="../media/image6.jpeg"/><Relationship Id="rId9"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jpe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comments" Target="../comments/comment3.xml"/><Relationship Id="rId4" Type="http://schemas.openxmlformats.org/officeDocument/2006/relationships/image" Target="../media/image6.jpeg"/><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jpeg"/><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comments" Target="../comments/comment4.xml"/><Relationship Id="rId4" Type="http://schemas.openxmlformats.org/officeDocument/2006/relationships/image" Target="../media/image6.jpeg"/><Relationship Id="rId9" Type="http://schemas.microsoft.com/office/2007/relationships/diagramDrawing" Target="../diagrams/drawing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jpeg"/><Relationship Id="rId7" Type="http://schemas.openxmlformats.org/officeDocument/2006/relationships/diagramColors" Target="../diagrams/colors9.xml"/><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jpeg"/><Relationship Id="rId7" Type="http://schemas.openxmlformats.org/officeDocument/2006/relationships/diagramQuickStyle" Target="../diagrams/quickStyle10.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6.jpeg"/><Relationship Id="rId9" Type="http://schemas.microsoft.com/office/2007/relationships/diagramDrawing" Target="../diagrams/drawing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svg"/><Relationship Id="rId5" Type="http://schemas.openxmlformats.org/officeDocument/2006/relationships/image" Target="../media/image29.png"/><Relationship Id="rId4" Type="http://schemas.openxmlformats.org/officeDocument/2006/relationships/hyperlink" Target="mailto:Jchaney@lagcc.cuny.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165" y="2951400"/>
            <a:ext cx="7947212" cy="1008530"/>
          </a:xfrm>
        </p:spPr>
        <p:txBody>
          <a:bodyPr>
            <a:noAutofit/>
          </a:bodyPr>
          <a:lstStyle/>
          <a:p>
            <a:r>
              <a:rPr lang="en-US" sz="3380" dirty="0"/>
              <a:t/>
            </a:r>
            <a:br>
              <a:rPr lang="en-US" sz="3380" dirty="0"/>
            </a:br>
            <a:r>
              <a:rPr lang="en-US" sz="3380" dirty="0"/>
              <a:t/>
            </a:r>
            <a:br>
              <a:rPr lang="en-US" sz="3380" dirty="0"/>
            </a:br>
            <a:r>
              <a:rPr lang="en-US" sz="3380" dirty="0"/>
              <a:t>Race, Education and Reintegrating Formerly Incarcerated Citizens </a:t>
            </a:r>
          </a:p>
        </p:txBody>
      </p:sp>
      <p:sp>
        <p:nvSpPr>
          <p:cNvPr id="3" name="Subtitle 2"/>
          <p:cNvSpPr>
            <a:spLocks noGrp="1"/>
          </p:cNvSpPr>
          <p:nvPr>
            <p:ph type="subTitle" idx="1"/>
          </p:nvPr>
        </p:nvSpPr>
        <p:spPr>
          <a:xfrm>
            <a:off x="1" y="4477631"/>
            <a:ext cx="2325510" cy="1452282"/>
          </a:xfrm>
        </p:spPr>
        <p:txBody>
          <a:bodyPr>
            <a:normAutofit/>
          </a:bodyPr>
          <a:lstStyle/>
          <a:p>
            <a:endParaRPr lang="en-US" sz="2100" dirty="0">
              <a:solidFill>
                <a:schemeClr val="accent2">
                  <a:lumMod val="50000"/>
                </a:schemeClr>
              </a:solidFill>
              <a:latin typeface="+mj-lt"/>
            </a:endParaRPr>
          </a:p>
          <a:p>
            <a:endParaRPr lang="en-US" dirty="0">
              <a:latin typeface="+mj-lt"/>
            </a:endParaRPr>
          </a:p>
        </p:txBody>
      </p:sp>
      <p:sp>
        <p:nvSpPr>
          <p:cNvPr id="5" name="Footer Placeholder 4"/>
          <p:cNvSpPr>
            <a:spLocks noGrp="1"/>
          </p:cNvSpPr>
          <p:nvPr>
            <p:ph type="ftr" sz="quarter" idx="11"/>
          </p:nvPr>
        </p:nvSpPr>
        <p:spPr>
          <a:xfrm>
            <a:off x="4323644" y="4809325"/>
            <a:ext cx="3657600" cy="1120588"/>
          </a:xfrm>
        </p:spPr>
        <p:txBody>
          <a:bodyPr/>
          <a:lstStyle/>
          <a:p>
            <a:pPr algn="ctr">
              <a:lnSpc>
                <a:spcPct val="150000"/>
              </a:lnSpc>
            </a:pPr>
            <a:endParaRPr lang="en-US" sz="2000" dirty="0">
              <a:solidFill>
                <a:srgbClr val="000000"/>
              </a:solidFill>
              <a:latin typeface="Arial" panose="020B0604020202020204" pitchFamily="34" charset="0"/>
              <a:ea typeface="Times New Roman" panose="02020603050405020304" pitchFamily="18" charset="0"/>
            </a:endParaRPr>
          </a:p>
          <a:p>
            <a:pPr algn="ctr">
              <a:lnSpc>
                <a:spcPct val="150000"/>
              </a:lnSpc>
            </a:pPr>
            <a:endParaRPr lang="en-US" sz="2000" dirty="0">
              <a:solidFill>
                <a:srgbClr val="000000"/>
              </a:solidFill>
              <a:latin typeface="Arial" panose="020B0604020202020204" pitchFamily="34" charset="0"/>
              <a:ea typeface="Times New Roman" panose="02020603050405020304" pitchFamily="18" charset="0"/>
            </a:endParaRPr>
          </a:p>
          <a:p>
            <a:pPr lvl="0" algn="l">
              <a:lnSpc>
                <a:spcPct val="150000"/>
              </a:lnSpc>
            </a:pPr>
            <a:r>
              <a:rPr lang="en-US" sz="2000" b="1" cap="none" dirty="0">
                <a:solidFill>
                  <a:schemeClr val="tx1"/>
                </a:solidFill>
                <a:latin typeface="Arial" panose="020B0604020202020204" pitchFamily="34" charset="0"/>
                <a:ea typeface="Times New Roman" panose="02020603050405020304" pitchFamily="18" charset="0"/>
              </a:rPr>
              <a:t>       </a:t>
            </a:r>
            <a:r>
              <a:rPr lang="en-US" sz="1400" b="1" cap="none" dirty="0">
                <a:solidFill>
                  <a:schemeClr val="tx1"/>
                </a:solidFill>
                <a:latin typeface="Arial" panose="020B0604020202020204" pitchFamily="34" charset="0"/>
                <a:ea typeface="Times New Roman" panose="02020603050405020304" pitchFamily="18" charset="0"/>
              </a:rPr>
              <a:t>Joni Schwartz  &amp;  John R. Chaney             </a:t>
            </a:r>
          </a:p>
          <a:p>
            <a:pPr lvl="0" algn="l">
              <a:lnSpc>
                <a:spcPct val="150000"/>
              </a:lnSpc>
            </a:pPr>
            <a:r>
              <a:rPr lang="en-US" sz="1400" b="1" cap="none" dirty="0">
                <a:solidFill>
                  <a:schemeClr val="tx1"/>
                </a:solidFill>
                <a:latin typeface="Arial" panose="020B0604020202020204" pitchFamily="34" charset="0"/>
                <a:ea typeface="Times New Roman" panose="02020603050405020304" pitchFamily="18" charset="0"/>
              </a:rPr>
              <a:t>                          June 25, 2019</a:t>
            </a:r>
          </a:p>
          <a:p>
            <a:endParaRPr lang="en-US" sz="3300" dirty="0">
              <a:latin typeface="Arial" panose="020B0604020202020204" pitchFamily="34" charset="0"/>
            </a:endParaRPr>
          </a:p>
          <a:p>
            <a:endParaRPr lang="en-US" sz="3300" dirty="0">
              <a:latin typeface="Arial" panose="020B0604020202020204" pitchFamily="34" charset="0"/>
            </a:endParaRPr>
          </a:p>
        </p:txBody>
      </p:sp>
      <p:sp>
        <p:nvSpPr>
          <p:cNvPr id="4" name="Rectangle 3">
            <a:extLst>
              <a:ext uri="{FF2B5EF4-FFF2-40B4-BE49-F238E27FC236}">
                <a16:creationId xmlns:a16="http://schemas.microsoft.com/office/drawing/2014/main" id="{338D2949-931E-4A73-95E0-592075C47D00}"/>
              </a:ext>
            </a:extLst>
          </p:cNvPr>
          <p:cNvSpPr/>
          <p:nvPr/>
        </p:nvSpPr>
        <p:spPr>
          <a:xfrm>
            <a:off x="632676" y="441956"/>
            <a:ext cx="6848371" cy="1951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50000"/>
              </a:lnSpc>
            </a:pPr>
            <a:r>
              <a:rPr lang="en-US" sz="2800" b="1" dirty="0">
                <a:solidFill>
                  <a:srgbClr val="000000"/>
                </a:solidFill>
                <a:latin typeface="Arial" panose="020B0604020202020204" pitchFamily="34" charset="0"/>
                <a:ea typeface="Times New Roman" panose="02020603050405020304" pitchFamily="18" charset="0"/>
              </a:rPr>
              <a:t>NEH Summer Institute: </a:t>
            </a:r>
          </a:p>
          <a:p>
            <a:pPr algn="ctr">
              <a:lnSpc>
                <a:spcPct val="150000"/>
              </a:lnSpc>
            </a:pPr>
            <a:r>
              <a:rPr lang="en-US" sz="2800" b="1" dirty="0">
                <a:solidFill>
                  <a:srgbClr val="000000"/>
                </a:solidFill>
                <a:latin typeface="Arial" panose="020B0604020202020204" pitchFamily="34" charset="0"/>
                <a:ea typeface="Times New Roman" panose="02020603050405020304" pitchFamily="18" charset="0"/>
              </a:rPr>
              <a:t>Incarceration and the Humanities</a:t>
            </a:r>
          </a:p>
          <a:p>
            <a:pPr algn="ctr">
              <a:lnSpc>
                <a:spcPct val="150000"/>
              </a:lnSpc>
            </a:pPr>
            <a:r>
              <a:rPr lang="en-US" sz="2800" b="1" dirty="0">
                <a:solidFill>
                  <a:srgbClr val="000000"/>
                </a:solidFill>
                <a:latin typeface="Arial" panose="020B0604020202020204" pitchFamily="34" charset="0"/>
                <a:ea typeface="Times New Roman" panose="02020603050405020304" pitchFamily="18" charset="0"/>
              </a:rPr>
              <a:t>2019 </a:t>
            </a:r>
          </a:p>
        </p:txBody>
      </p:sp>
      <p:pic>
        <p:nvPicPr>
          <p:cNvPr id="7" name="Picture 6" descr="A picture containing clipart&#10;&#10;Description generated with high confidence">
            <a:extLst>
              <a:ext uri="{FF2B5EF4-FFF2-40B4-BE49-F238E27FC236}">
                <a16:creationId xmlns:a16="http://schemas.microsoft.com/office/drawing/2014/main" id="{CADE47F5-B8CB-4DDB-9A67-C43950733242}"/>
              </a:ext>
            </a:extLst>
          </p:cNvPr>
          <p:cNvPicPr>
            <a:picLocks noChangeAspect="1"/>
          </p:cNvPicPr>
          <p:nvPr/>
        </p:nvPicPr>
        <p:blipFill>
          <a:blip r:embed="rId3"/>
          <a:stretch>
            <a:fillRect/>
          </a:stretch>
        </p:blipFill>
        <p:spPr>
          <a:xfrm>
            <a:off x="283104" y="4386490"/>
            <a:ext cx="1473978" cy="1545822"/>
          </a:xfrm>
          <a:prstGeom prst="rect">
            <a:avLst/>
          </a:prstGeom>
        </p:spPr>
      </p:pic>
    </p:spTree>
    <p:extLst>
      <p:ext uri="{BB962C8B-B14F-4D97-AF65-F5344CB8AC3E}">
        <p14:creationId xmlns:p14="http://schemas.microsoft.com/office/powerpoint/2010/main" val="345798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524341" y="267201"/>
            <a:ext cx="8358909" cy="2354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defTabSz="820583" eaLnBrk="0" fontAlgn="base" hangingPunct="0">
              <a:spcBef>
                <a:spcPct val="0"/>
              </a:spcBef>
              <a:spcAft>
                <a:spcPct val="0"/>
              </a:spcAft>
            </a:pPr>
            <a:endParaRPr lang="en-US" sz="2200">
              <a:latin typeface="Arial" charset="0"/>
            </a:endParaRPr>
          </a:p>
        </p:txBody>
      </p:sp>
      <p:graphicFrame>
        <p:nvGraphicFramePr>
          <p:cNvPr id="87" name="Table 86"/>
          <p:cNvGraphicFramePr>
            <a:graphicFrameLocks noGrp="1" noChangeAspect="1"/>
          </p:cNvGraphicFramePr>
          <p:nvPr>
            <p:extLst>
              <p:ext uri="{D42A27DB-BD31-4B8C-83A1-F6EECF244321}">
                <p14:modId xmlns:p14="http://schemas.microsoft.com/office/powerpoint/2010/main" val="3298635446"/>
              </p:ext>
            </p:extLst>
          </p:nvPr>
        </p:nvGraphicFramePr>
        <p:xfrm>
          <a:off x="468690" y="1233691"/>
          <a:ext cx="8508159" cy="4939978"/>
        </p:xfrm>
        <a:graphic>
          <a:graphicData uri="http://schemas.openxmlformats.org/drawingml/2006/table">
            <a:tbl>
              <a:tblPr>
                <a:tableStyleId>{5C22544A-7EE6-4342-B048-85BDC9FD1C3A}</a:tableStyleId>
              </a:tblPr>
              <a:tblGrid>
                <a:gridCol w="8508159">
                  <a:extLst>
                    <a:ext uri="{9D8B030D-6E8A-4147-A177-3AD203B41FA5}">
                      <a16:colId xmlns:a16="http://schemas.microsoft.com/office/drawing/2014/main" val="20000"/>
                    </a:ext>
                  </a:extLst>
                </a:gridCol>
              </a:tblGrid>
              <a:tr h="1041626">
                <a:tc>
                  <a:txBody>
                    <a:bodyPr/>
                    <a:lstStyle/>
                    <a:p>
                      <a:pPr marL="0" marR="0" indent="0" algn="l" defTabSz="1032795"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Tw Cen MT"/>
                          <a:cs typeface="Tw Cen MT"/>
                        </a:rPr>
                        <a:t>Pre-release</a:t>
                      </a:r>
                    </a:p>
                    <a:p>
                      <a:pPr marL="0" marR="0" indent="0" algn="l" defTabSz="1032795"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Tw Cen MT"/>
                          <a:cs typeface="Tw Cen MT"/>
                        </a:rPr>
                        <a:t>Experience and Expertise</a:t>
                      </a:r>
                    </a:p>
                  </a:txBody>
                  <a:tcPr marL="75570" marR="7557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74588">
                <a:tc>
                  <a:txBody>
                    <a:bodyPr/>
                    <a:lstStyle/>
                    <a:p>
                      <a:pPr marL="0" marR="0" indent="0" algn="l" defTabSz="1032795"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Tw Cen MT" panose="020B0602020104020603" pitchFamily="34" charset="0"/>
                        </a:rPr>
                        <a:t>Recruitment</a:t>
                      </a:r>
                    </a:p>
                    <a:p>
                      <a:pPr marL="0" marR="0" indent="0" algn="l" defTabSz="1032795"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Tw Cen MT" panose="020B0602020104020603" pitchFamily="34" charset="0"/>
                        </a:rPr>
                        <a:t>Adult and Continuing Education</a:t>
                      </a:r>
                    </a:p>
                  </a:txBody>
                  <a:tcPr marL="75570" marR="7557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74588">
                <a:tc>
                  <a:txBody>
                    <a:bodyPr/>
                    <a:lstStyle/>
                    <a:p>
                      <a:pPr marL="0" marR="0" indent="0" algn="l" defTabSz="1032795"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Tw Cen MT"/>
                          <a:cs typeface="Tw Cen MT"/>
                        </a:rPr>
                        <a:t>Culture – Reentry services</a:t>
                      </a:r>
                    </a:p>
                    <a:p>
                      <a:pPr marL="0" marR="0" indent="0" algn="l" defTabSz="1032795"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Tw Cen MT"/>
                          <a:cs typeface="Tw Cen MT"/>
                        </a:rPr>
                        <a:t>Existing Infrastructure</a:t>
                      </a:r>
                    </a:p>
                    <a:p>
                      <a:pPr marL="0" marR="0" indent="0" algn="l" defTabSz="1032795" rtl="0" eaLnBrk="1" fontAlgn="auto" latinLnBrk="0" hangingPunct="1">
                        <a:lnSpc>
                          <a:spcPct val="100000"/>
                        </a:lnSpc>
                        <a:spcBef>
                          <a:spcPts val="0"/>
                        </a:spcBef>
                        <a:spcAft>
                          <a:spcPts val="0"/>
                        </a:spcAft>
                        <a:buClrTx/>
                        <a:buSzTx/>
                        <a:buFontTx/>
                        <a:buNone/>
                        <a:tabLst/>
                        <a:defRPr/>
                      </a:pPr>
                      <a:endParaRPr lang="en-US" sz="1400" dirty="0">
                        <a:ln>
                          <a:solidFill>
                            <a:srgbClr val="1F497D"/>
                          </a:solidFill>
                        </a:ln>
                        <a:solidFill>
                          <a:schemeClr val="accent1"/>
                        </a:solidFill>
                      </a:endParaRPr>
                    </a:p>
                  </a:txBody>
                  <a:tcPr marL="75570" marR="7557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74588">
                <a:tc>
                  <a:txBody>
                    <a:bodyPr/>
                    <a:lstStyle/>
                    <a:p>
                      <a:pPr marL="0" marR="0" indent="0" algn="l" defTabSz="1032795"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Tw Cen MT" panose="020B0602020104020603" pitchFamily="34" charset="0"/>
                        </a:rPr>
                        <a:t>Location</a:t>
                      </a:r>
                    </a:p>
                  </a:txBody>
                  <a:tcPr marL="75570" marR="7557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74588">
                <a:tc>
                  <a:txBody>
                    <a:bodyPr/>
                    <a:lstStyle/>
                    <a:p>
                      <a:pPr marL="0" marR="0" indent="0" algn="l" defTabSz="1032795"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Tw Cen MT" panose="020B0602020104020603" pitchFamily="34" charset="0"/>
                        </a:rPr>
                        <a:t>Professional Development --</a:t>
                      </a:r>
                    </a:p>
                    <a:p>
                      <a:pPr marL="0" marR="0" indent="0" algn="l" defTabSz="1032795" rtl="0" eaLnBrk="1" fontAlgn="auto" latinLnBrk="0" hangingPunct="1">
                        <a:lnSpc>
                          <a:spcPct val="100000"/>
                        </a:lnSpc>
                        <a:spcBef>
                          <a:spcPts val="0"/>
                        </a:spcBef>
                        <a:spcAft>
                          <a:spcPts val="0"/>
                        </a:spcAft>
                        <a:buClrTx/>
                        <a:buSzTx/>
                        <a:buFontTx/>
                        <a:buNone/>
                        <a:tabLst/>
                        <a:defRPr/>
                      </a:pPr>
                      <a:r>
                        <a:rPr lang="en-US" sz="1400" b="1" dirty="0">
                          <a:solidFill>
                            <a:schemeClr val="accent1"/>
                          </a:solidFill>
                          <a:latin typeface="Tw Cen MT" panose="020B0602020104020603" pitchFamily="34" charset="0"/>
                        </a:rPr>
                        <a:t>Center</a:t>
                      </a:r>
                      <a:r>
                        <a:rPr lang="en-US" sz="1400" b="1" baseline="0" dirty="0">
                          <a:solidFill>
                            <a:schemeClr val="accent1"/>
                          </a:solidFill>
                          <a:latin typeface="Tw Cen MT" panose="020B0602020104020603" pitchFamily="34" charset="0"/>
                        </a:rPr>
                        <a:t> for Teaching and Learning</a:t>
                      </a:r>
                      <a:endParaRPr lang="en-US" sz="1400" b="1" dirty="0">
                        <a:solidFill>
                          <a:schemeClr val="accent1"/>
                        </a:solidFill>
                        <a:latin typeface="Tw Cen MT" panose="020B0602020104020603" pitchFamily="34" charset="0"/>
                      </a:endParaRPr>
                    </a:p>
                  </a:txBody>
                  <a:tcPr marL="75570" marR="75570" marT="35595" marB="3559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112" name="Straight Connector 111"/>
          <p:cNvCxnSpPr>
            <a:cxnSpLocks noChangeAspect="1"/>
          </p:cNvCxnSpPr>
          <p:nvPr/>
        </p:nvCxnSpPr>
        <p:spPr bwMode="auto">
          <a:xfrm>
            <a:off x="310105" y="6173669"/>
            <a:ext cx="8439701" cy="0"/>
          </a:xfrm>
          <a:prstGeom prst="line">
            <a:avLst/>
          </a:prstGeom>
          <a:solidFill>
            <a:schemeClr val="accent1"/>
          </a:solidFill>
          <a:ln w="28575" cap="flat" cmpd="sng" algn="ctr">
            <a:solidFill>
              <a:srgbClr val="1F497D"/>
            </a:solidFill>
            <a:prstDash val="solid"/>
            <a:round/>
            <a:headEnd type="none" w="med" len="med"/>
            <a:tailEnd type="none" w="med" len="med"/>
          </a:ln>
          <a:effectLst/>
        </p:spPr>
      </p:cxnSp>
      <p:sp>
        <p:nvSpPr>
          <p:cNvPr id="113" name="TextBox 112"/>
          <p:cNvSpPr txBox="1">
            <a:spLocks noChangeAspect="1"/>
          </p:cNvSpPr>
          <p:nvPr/>
        </p:nvSpPr>
        <p:spPr>
          <a:xfrm>
            <a:off x="3457323" y="541138"/>
            <a:ext cx="898995" cy="482941"/>
          </a:xfrm>
          <a:prstGeom prst="rect">
            <a:avLst/>
          </a:prstGeom>
          <a:noFill/>
        </p:spPr>
        <p:txBody>
          <a:bodyPr wrap="square" lIns="82030" tIns="41015" rIns="82030" bIns="41015" rtlCol="0">
            <a:spAutoFit/>
          </a:bodyPr>
          <a:lstStyle/>
          <a:p>
            <a:pPr algn="ctr"/>
            <a:r>
              <a:rPr lang="en-US" sz="1300" b="1" dirty="0">
                <a:solidFill>
                  <a:schemeClr val="accent5"/>
                </a:solidFill>
                <a:latin typeface="Tw Cen MT" panose="020B0602020104020603" pitchFamily="34" charset="0"/>
              </a:rPr>
              <a:t>Address  needs</a:t>
            </a:r>
          </a:p>
        </p:txBody>
      </p:sp>
      <p:sp>
        <p:nvSpPr>
          <p:cNvPr id="114" name="Oval 113"/>
          <p:cNvSpPr>
            <a:spLocks noChangeAspect="1"/>
          </p:cNvSpPr>
          <p:nvPr/>
        </p:nvSpPr>
        <p:spPr bwMode="auto">
          <a:xfrm>
            <a:off x="3634780" y="2602411"/>
            <a:ext cx="322277" cy="294338"/>
          </a:xfrm>
          <a:prstGeom prst="ellipse">
            <a:avLst/>
          </a:prstGeom>
          <a:solidFill>
            <a:schemeClr val="accent5">
              <a:lumMod val="60000"/>
              <a:lumOff val="40000"/>
            </a:schemeClr>
          </a:solidFill>
          <a:ln w="28575" cap="flat" cmpd="sng" algn="ctr">
            <a:solidFill>
              <a:schemeClr val="accent5">
                <a:lumMod val="60000"/>
                <a:lumOff val="40000"/>
              </a:schemeClr>
            </a:solidFill>
            <a:prstDash val="solid"/>
            <a:round/>
            <a:headEnd type="none" w="med" len="med"/>
            <a:tailEnd type="none" w="med" len="med"/>
          </a:ln>
          <a:effectLst/>
        </p:spPr>
        <p:txBody>
          <a:bodyPr vert="horz" wrap="square" lIns="73623" tIns="36811" rIns="73623" bIns="36811" numCol="1" rtlCol="0" anchor="t" anchorCtr="0" compatLnSpc="1">
            <a:prstTxWarp prst="textNoShape">
              <a:avLst/>
            </a:prstTxWarp>
          </a:bodyPr>
          <a:lstStyle/>
          <a:p>
            <a:pPr defTabSz="736228" eaLnBrk="0" fontAlgn="base" hangingPunct="0">
              <a:spcBef>
                <a:spcPct val="0"/>
              </a:spcBef>
              <a:spcAft>
                <a:spcPct val="0"/>
              </a:spcAft>
            </a:pPr>
            <a:endParaRPr lang="en-US" sz="2000">
              <a:latin typeface="Arial" charset="0"/>
            </a:endParaRPr>
          </a:p>
        </p:txBody>
      </p:sp>
      <p:sp>
        <p:nvSpPr>
          <p:cNvPr id="115" name="Oval 114"/>
          <p:cNvSpPr>
            <a:spLocks noChangeAspect="1"/>
          </p:cNvSpPr>
          <p:nvPr/>
        </p:nvSpPr>
        <p:spPr bwMode="auto">
          <a:xfrm>
            <a:off x="3634780" y="3577609"/>
            <a:ext cx="322277" cy="294338"/>
          </a:xfrm>
          <a:prstGeom prst="ellipse">
            <a:avLst/>
          </a:prstGeom>
          <a:solidFill>
            <a:schemeClr val="accent5">
              <a:lumMod val="60000"/>
              <a:lumOff val="40000"/>
            </a:schemeClr>
          </a:solidFill>
          <a:ln w="28575" cap="flat" cmpd="sng" algn="ctr">
            <a:solidFill>
              <a:schemeClr val="accent5">
                <a:lumMod val="60000"/>
                <a:lumOff val="40000"/>
              </a:schemeClr>
            </a:solidFill>
            <a:prstDash val="solid"/>
            <a:round/>
            <a:headEnd type="none" w="med" len="med"/>
            <a:tailEnd type="none" w="med" len="med"/>
          </a:ln>
          <a:effectLst/>
        </p:spPr>
        <p:txBody>
          <a:bodyPr vert="horz" wrap="square" lIns="73623" tIns="36811" rIns="73623" bIns="36811" numCol="1" rtlCol="0" anchor="t" anchorCtr="0" compatLnSpc="1">
            <a:prstTxWarp prst="textNoShape">
              <a:avLst/>
            </a:prstTxWarp>
          </a:bodyPr>
          <a:lstStyle/>
          <a:p>
            <a:pPr defTabSz="736228" eaLnBrk="0" fontAlgn="base" hangingPunct="0">
              <a:spcBef>
                <a:spcPct val="0"/>
              </a:spcBef>
              <a:spcAft>
                <a:spcPct val="0"/>
              </a:spcAft>
            </a:pPr>
            <a:endParaRPr lang="en-US" sz="2000">
              <a:latin typeface="Arial" charset="0"/>
            </a:endParaRPr>
          </a:p>
        </p:txBody>
      </p:sp>
      <p:sp>
        <p:nvSpPr>
          <p:cNvPr id="118" name="Oval 117"/>
          <p:cNvSpPr>
            <a:spLocks noChangeAspect="1"/>
          </p:cNvSpPr>
          <p:nvPr/>
        </p:nvSpPr>
        <p:spPr bwMode="auto">
          <a:xfrm>
            <a:off x="3634780" y="4552807"/>
            <a:ext cx="322277" cy="294338"/>
          </a:xfrm>
          <a:prstGeom prst="ellipse">
            <a:avLst/>
          </a:prstGeom>
          <a:solidFill>
            <a:schemeClr val="accent5">
              <a:lumMod val="60000"/>
              <a:lumOff val="40000"/>
            </a:schemeClr>
          </a:solidFill>
          <a:ln w="28575" cap="flat" cmpd="sng" algn="ctr">
            <a:solidFill>
              <a:schemeClr val="accent5">
                <a:lumMod val="60000"/>
                <a:lumOff val="40000"/>
              </a:schemeClr>
            </a:solidFill>
            <a:prstDash val="solid"/>
            <a:round/>
            <a:headEnd type="none" w="med" len="med"/>
            <a:tailEnd type="none" w="med" len="med"/>
          </a:ln>
          <a:effectLst/>
        </p:spPr>
        <p:txBody>
          <a:bodyPr vert="horz" wrap="square" lIns="73623" tIns="36811" rIns="73623" bIns="36811" numCol="1" rtlCol="0" anchor="t" anchorCtr="0" compatLnSpc="1">
            <a:prstTxWarp prst="textNoShape">
              <a:avLst/>
            </a:prstTxWarp>
          </a:bodyPr>
          <a:lstStyle/>
          <a:p>
            <a:pPr defTabSz="736228" eaLnBrk="0" fontAlgn="base" hangingPunct="0">
              <a:spcBef>
                <a:spcPct val="0"/>
              </a:spcBef>
              <a:spcAft>
                <a:spcPct val="0"/>
              </a:spcAft>
            </a:pPr>
            <a:endParaRPr lang="en-US" sz="2000">
              <a:latin typeface="Arial" charset="0"/>
            </a:endParaRPr>
          </a:p>
        </p:txBody>
      </p:sp>
      <p:sp>
        <p:nvSpPr>
          <p:cNvPr id="121" name="Oval 120"/>
          <p:cNvSpPr>
            <a:spLocks noChangeAspect="1"/>
          </p:cNvSpPr>
          <p:nvPr/>
        </p:nvSpPr>
        <p:spPr bwMode="auto">
          <a:xfrm>
            <a:off x="3634780" y="5528002"/>
            <a:ext cx="322277" cy="294338"/>
          </a:xfrm>
          <a:prstGeom prst="ellipse">
            <a:avLst/>
          </a:prstGeom>
          <a:solidFill>
            <a:schemeClr val="accent5">
              <a:lumMod val="60000"/>
              <a:lumOff val="40000"/>
            </a:schemeClr>
          </a:solidFill>
          <a:ln w="28575" cap="flat" cmpd="sng" algn="ctr">
            <a:solidFill>
              <a:schemeClr val="accent5">
                <a:lumMod val="60000"/>
                <a:lumOff val="40000"/>
              </a:schemeClr>
            </a:solidFill>
            <a:prstDash val="solid"/>
            <a:round/>
            <a:headEnd type="none" w="med" len="med"/>
            <a:tailEnd type="none" w="med" len="med"/>
          </a:ln>
          <a:effectLst/>
        </p:spPr>
        <p:txBody>
          <a:bodyPr vert="horz" wrap="square" lIns="73623" tIns="36811" rIns="73623" bIns="36811" numCol="1" rtlCol="0" anchor="t" anchorCtr="0" compatLnSpc="1">
            <a:prstTxWarp prst="textNoShape">
              <a:avLst/>
            </a:prstTxWarp>
          </a:bodyPr>
          <a:lstStyle/>
          <a:p>
            <a:pPr defTabSz="736228" eaLnBrk="0" fontAlgn="base" hangingPunct="0">
              <a:spcBef>
                <a:spcPct val="0"/>
              </a:spcBef>
              <a:spcAft>
                <a:spcPct val="0"/>
              </a:spcAft>
            </a:pPr>
            <a:endParaRPr lang="en-US" sz="2000">
              <a:latin typeface="Arial" charset="0"/>
            </a:endParaRPr>
          </a:p>
        </p:txBody>
      </p:sp>
      <p:sp>
        <p:nvSpPr>
          <p:cNvPr id="122" name="Oval 121"/>
          <p:cNvSpPr>
            <a:spLocks noChangeAspect="1"/>
          </p:cNvSpPr>
          <p:nvPr/>
        </p:nvSpPr>
        <p:spPr bwMode="auto">
          <a:xfrm>
            <a:off x="3634780" y="1627214"/>
            <a:ext cx="322277" cy="294338"/>
          </a:xfrm>
          <a:prstGeom prst="ellipse">
            <a:avLst/>
          </a:prstGeom>
          <a:solidFill>
            <a:schemeClr val="accent5">
              <a:lumMod val="60000"/>
              <a:lumOff val="40000"/>
            </a:schemeClr>
          </a:solidFill>
          <a:ln w="28575" cap="flat" cmpd="sng" algn="ctr">
            <a:solidFill>
              <a:schemeClr val="accent5">
                <a:lumMod val="60000"/>
                <a:lumOff val="40000"/>
              </a:schemeClr>
            </a:solidFill>
            <a:prstDash val="solid"/>
            <a:round/>
            <a:headEnd type="none" w="med" len="med"/>
            <a:tailEnd type="none" w="med" len="med"/>
          </a:ln>
          <a:effectLst/>
        </p:spPr>
        <p:txBody>
          <a:bodyPr vert="horz" wrap="square" lIns="73623" tIns="36811" rIns="73623" bIns="36811" numCol="1" rtlCol="0" anchor="t" anchorCtr="0" compatLnSpc="1">
            <a:prstTxWarp prst="textNoShape">
              <a:avLst/>
            </a:prstTxWarp>
          </a:bodyPr>
          <a:lstStyle/>
          <a:p>
            <a:pPr defTabSz="736228" eaLnBrk="0" fontAlgn="base" hangingPunct="0">
              <a:spcBef>
                <a:spcPct val="0"/>
              </a:spcBef>
              <a:spcAft>
                <a:spcPct val="0"/>
              </a:spcAft>
            </a:pPr>
            <a:endParaRPr lang="en-US" sz="2000" dirty="0">
              <a:solidFill>
                <a:schemeClr val="accent1">
                  <a:lumMod val="40000"/>
                  <a:lumOff val="60000"/>
                </a:schemeClr>
              </a:solidFill>
              <a:latin typeface="Arial" charset="0"/>
            </a:endParaRPr>
          </a:p>
        </p:txBody>
      </p:sp>
      <p:cxnSp>
        <p:nvCxnSpPr>
          <p:cNvPr id="133" name="Straight Connector 132"/>
          <p:cNvCxnSpPr>
            <a:cxnSpLocks noChangeAspect="1"/>
          </p:cNvCxnSpPr>
          <p:nvPr/>
        </p:nvCxnSpPr>
        <p:spPr bwMode="auto">
          <a:xfrm>
            <a:off x="453001" y="1212391"/>
            <a:ext cx="8296805" cy="8946"/>
          </a:xfrm>
          <a:prstGeom prst="line">
            <a:avLst/>
          </a:prstGeom>
          <a:solidFill>
            <a:schemeClr val="accent1"/>
          </a:solidFill>
          <a:ln w="28575" cap="flat" cmpd="sng" algn="ctr">
            <a:solidFill>
              <a:srgbClr val="1F497D"/>
            </a:solidFill>
            <a:prstDash val="solid"/>
            <a:round/>
            <a:headEnd type="none" w="med" len="med"/>
            <a:tailEnd type="none" w="med" len="med"/>
          </a:ln>
          <a:effectLst/>
        </p:spPr>
      </p:cxnSp>
      <p:cxnSp>
        <p:nvCxnSpPr>
          <p:cNvPr id="132" name="Straight Connector 131"/>
          <p:cNvCxnSpPr>
            <a:cxnSpLocks noChangeAspect="1"/>
          </p:cNvCxnSpPr>
          <p:nvPr/>
        </p:nvCxnSpPr>
        <p:spPr>
          <a:xfrm>
            <a:off x="3467620" y="1199270"/>
            <a:ext cx="0" cy="4968797"/>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cxnSpLocks noChangeAspect="1"/>
          </p:cNvCxnSpPr>
          <p:nvPr/>
        </p:nvCxnSpPr>
        <p:spPr>
          <a:xfrm>
            <a:off x="4157942" y="1199270"/>
            <a:ext cx="0" cy="4968797"/>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bwMode="auto">
          <a:xfrm flipV="1">
            <a:off x="3472648" y="323870"/>
            <a:ext cx="187435" cy="879199"/>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bwMode="auto">
          <a:xfrm flipV="1">
            <a:off x="4165361" y="325873"/>
            <a:ext cx="187435" cy="879199"/>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bwMode="auto">
          <a:xfrm>
            <a:off x="343605" y="6278204"/>
            <a:ext cx="8358909" cy="2354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defTabSz="820583" eaLnBrk="0" fontAlgn="base" hangingPunct="0">
              <a:spcBef>
                <a:spcPct val="0"/>
              </a:spcBef>
              <a:spcAft>
                <a:spcPct val="0"/>
              </a:spcAft>
            </a:pPr>
            <a:endParaRPr lang="en-US" sz="2200">
              <a:latin typeface="Arial" charset="0"/>
            </a:endParaRPr>
          </a:p>
        </p:txBody>
      </p:sp>
      <p:sp>
        <p:nvSpPr>
          <p:cNvPr id="212" name="TextBox 211"/>
          <p:cNvSpPr txBox="1"/>
          <p:nvPr/>
        </p:nvSpPr>
        <p:spPr>
          <a:xfrm>
            <a:off x="4259079" y="1094318"/>
            <a:ext cx="4508045" cy="1360132"/>
          </a:xfrm>
          <a:prstGeom prst="rect">
            <a:avLst/>
          </a:prstGeom>
          <a:noFill/>
          <a:ln>
            <a:noFill/>
          </a:ln>
        </p:spPr>
        <p:txBody>
          <a:bodyPr wrap="square" lIns="82058" tIns="41029" rIns="82058" bIns="41029" rtlCol="0" anchor="ctr">
            <a:spAutoFit/>
          </a:bodyPr>
          <a:lstStyle>
            <a:defPPr>
              <a:defRPr lang="en-US"/>
            </a:defPPr>
            <a:lvl1pPr>
              <a:defRPr sz="1400">
                <a:latin typeface="Tw Cen MT" panose="020B0602020104020603" pitchFamily="34" charset="0"/>
              </a:defRPr>
            </a:lvl1pPr>
          </a:lstStyle>
          <a:p>
            <a:endParaRPr lang="en-US" sz="1200" b="1" dirty="0">
              <a:solidFill>
                <a:schemeClr val="accent1"/>
              </a:solidFill>
              <a:latin typeface="Tw Cen MT"/>
              <a:cs typeface="Tw Cen MT"/>
            </a:endParaRPr>
          </a:p>
          <a:p>
            <a:r>
              <a:rPr lang="en-US" sz="1200" b="1" i="1" dirty="0">
                <a:solidFill>
                  <a:schemeClr val="accent1"/>
                </a:solidFill>
                <a:latin typeface="Tw Cen MT"/>
                <a:cs typeface="Tw Cen MT"/>
              </a:rPr>
              <a:t>Unique Qualification</a:t>
            </a:r>
            <a:r>
              <a:rPr lang="en-US" sz="1200" b="1" dirty="0">
                <a:solidFill>
                  <a:schemeClr val="accent1"/>
                </a:solidFill>
                <a:latin typeface="Tw Cen MT"/>
                <a:cs typeface="Tw Cen MT"/>
              </a:rPr>
              <a:t>:</a:t>
            </a:r>
            <a:r>
              <a:rPr lang="en-US" sz="1200" dirty="0">
                <a:solidFill>
                  <a:schemeClr val="accent1"/>
                </a:solidFill>
                <a:latin typeface="Tw Cen MT"/>
                <a:cs typeface="Tw Cen MT"/>
              </a:rPr>
              <a:t> </a:t>
            </a:r>
            <a:r>
              <a:rPr lang="en-US" sz="1200" b="1" dirty="0">
                <a:solidFill>
                  <a:schemeClr val="accent1"/>
                </a:solidFill>
                <a:latin typeface="Tw Cen MT"/>
                <a:cs typeface="Tw Cen MT"/>
              </a:rPr>
              <a:t>Since 1983 LaGuardia has worked in the whole continuum of correctional education, inside prisons and jails (Hired! Program for women 2014, CUNY Next Steps 2015-present) and w. formerly incarcerated (e.g. CUNY Catch and CUNY Fatherhood Academy). </a:t>
            </a:r>
          </a:p>
          <a:p>
            <a:endParaRPr lang="en-US" sz="1100" dirty="0"/>
          </a:p>
        </p:txBody>
      </p:sp>
      <p:sp>
        <p:nvSpPr>
          <p:cNvPr id="217" name="TextBox 216"/>
          <p:cNvSpPr txBox="1"/>
          <p:nvPr/>
        </p:nvSpPr>
        <p:spPr>
          <a:xfrm>
            <a:off x="4259079" y="4350319"/>
            <a:ext cx="4508045" cy="821523"/>
          </a:xfrm>
          <a:prstGeom prst="rect">
            <a:avLst/>
          </a:prstGeom>
          <a:noFill/>
        </p:spPr>
        <p:txBody>
          <a:bodyPr wrap="square" lIns="82058" tIns="41029" rIns="82058" bIns="41029" rtlCol="0" anchor="ctr">
            <a:spAutoFit/>
          </a:bodyPr>
          <a:lstStyle>
            <a:defPPr>
              <a:defRPr lang="en-US"/>
            </a:defPPr>
            <a:lvl1pPr>
              <a:defRPr sz="1400">
                <a:latin typeface="Tw Cen MT" panose="020B0602020104020603" pitchFamily="34" charset="0"/>
              </a:defRPr>
            </a:lvl1pPr>
          </a:lstStyle>
          <a:p>
            <a:r>
              <a:rPr lang="en-US" sz="1200" b="1" i="1" dirty="0">
                <a:solidFill>
                  <a:schemeClr val="accent1"/>
                </a:solidFill>
              </a:rPr>
              <a:t>Unique Qualification</a:t>
            </a:r>
            <a:r>
              <a:rPr lang="en-US" sz="1200" b="1" dirty="0">
                <a:solidFill>
                  <a:schemeClr val="accent1"/>
                </a:solidFill>
              </a:rPr>
              <a:t>: LaGuardia is strategically located in LIC and facilitates access to underrepresented groups. The college is adjacent to Queensboro Correctional facility and within easy reach of Rikers Island jail, Edgecombe and downstate prisons</a:t>
            </a:r>
          </a:p>
        </p:txBody>
      </p:sp>
      <p:sp>
        <p:nvSpPr>
          <p:cNvPr id="226" name="TextBox 225"/>
          <p:cNvSpPr txBox="1"/>
          <p:nvPr/>
        </p:nvSpPr>
        <p:spPr>
          <a:xfrm>
            <a:off x="4259079" y="3283481"/>
            <a:ext cx="4508045" cy="821523"/>
          </a:xfrm>
          <a:prstGeom prst="rect">
            <a:avLst/>
          </a:prstGeom>
          <a:noFill/>
        </p:spPr>
        <p:txBody>
          <a:bodyPr wrap="square" lIns="82058" tIns="41029" rIns="82058" bIns="41029" rtlCol="0">
            <a:spAutoFit/>
          </a:bodyPr>
          <a:lstStyle>
            <a:defPPr>
              <a:defRPr lang="en-US"/>
            </a:defPPr>
            <a:lvl1pPr>
              <a:defRPr sz="1400">
                <a:latin typeface="Tw Cen MT" panose="020B0602020104020603" pitchFamily="34" charset="0"/>
              </a:defRPr>
            </a:lvl1pPr>
          </a:lstStyle>
          <a:p>
            <a:r>
              <a:rPr lang="en-US" sz="1200" b="1" i="1" dirty="0">
                <a:solidFill>
                  <a:schemeClr val="accent1"/>
                </a:solidFill>
                <a:latin typeface="Tw Cen MT"/>
                <a:cs typeface="Tw Cen MT"/>
              </a:rPr>
              <a:t>Unique  Qualification: </a:t>
            </a:r>
            <a:r>
              <a:rPr lang="en-US" sz="1200" b="1" dirty="0">
                <a:solidFill>
                  <a:schemeClr val="accent1"/>
                </a:solidFill>
                <a:latin typeface="Tw Cen MT"/>
                <a:cs typeface="Tw Cen MT"/>
              </a:rPr>
              <a:t>LaGuardia has a huge spectrum of credit and non credit  services, e.g., Wellness Center, One Stop, Black Male Empowerment Cooperative, Multicultural Exchange, Veterans’ office. </a:t>
            </a:r>
            <a:endParaRPr lang="en-US" sz="1100" b="1" dirty="0"/>
          </a:p>
        </p:txBody>
      </p:sp>
      <p:sp>
        <p:nvSpPr>
          <p:cNvPr id="231" name="TextBox 230"/>
          <p:cNvSpPr txBox="1"/>
          <p:nvPr/>
        </p:nvSpPr>
        <p:spPr>
          <a:xfrm>
            <a:off x="4141459" y="5416184"/>
            <a:ext cx="4508045" cy="621468"/>
          </a:xfrm>
          <a:prstGeom prst="rect">
            <a:avLst/>
          </a:prstGeom>
          <a:noFill/>
        </p:spPr>
        <p:txBody>
          <a:bodyPr wrap="square" lIns="82058" tIns="41029" rIns="82058" bIns="41029" rtlCol="0">
            <a:spAutoFit/>
          </a:bodyPr>
          <a:lstStyle>
            <a:defPPr>
              <a:defRPr lang="en-US"/>
            </a:defPPr>
            <a:lvl1pPr>
              <a:defRPr sz="1400">
                <a:latin typeface="Tw Cen MT" panose="020B0602020104020603" pitchFamily="34" charset="0"/>
              </a:defRPr>
            </a:lvl1pPr>
          </a:lstStyle>
          <a:p>
            <a:r>
              <a:rPr lang="en-US" sz="1200" b="1" i="1" dirty="0">
                <a:solidFill>
                  <a:schemeClr val="accent1"/>
                </a:solidFill>
              </a:rPr>
              <a:t>Unique Qualification</a:t>
            </a:r>
            <a:r>
              <a:rPr lang="en-US" sz="1200" b="1" dirty="0">
                <a:solidFill>
                  <a:schemeClr val="accent1"/>
                </a:solidFill>
              </a:rPr>
              <a:t>: </a:t>
            </a:r>
            <a:r>
              <a:rPr lang="en-US" sz="1200" b="1" dirty="0">
                <a:solidFill>
                  <a:schemeClr val="accent1"/>
                </a:solidFill>
                <a:latin typeface="Tw Cen MT"/>
                <a:cs typeface="Tw Cen MT"/>
              </a:rPr>
              <a:t>Can host and facilitate faculty seminars, student focus groups, seminars, round tables. </a:t>
            </a:r>
          </a:p>
          <a:p>
            <a:endParaRPr lang="en-US" sz="1100" dirty="0"/>
          </a:p>
        </p:txBody>
      </p:sp>
      <p:grpSp>
        <p:nvGrpSpPr>
          <p:cNvPr id="10" name="Group 9"/>
          <p:cNvGrpSpPr/>
          <p:nvPr/>
        </p:nvGrpSpPr>
        <p:grpSpPr>
          <a:xfrm>
            <a:off x="489442" y="2330718"/>
            <a:ext cx="8160065" cy="2910274"/>
            <a:chOff x="4682213" y="2641481"/>
            <a:chExt cx="4901381" cy="3298310"/>
          </a:xfrm>
        </p:grpSpPr>
        <p:cxnSp>
          <p:nvCxnSpPr>
            <p:cNvPr id="236" name="Straight Connector 235"/>
            <p:cNvCxnSpPr>
              <a:cxnSpLocks noChangeAspect="1"/>
            </p:cNvCxnSpPr>
            <p:nvPr/>
          </p:nvCxnSpPr>
          <p:spPr bwMode="auto">
            <a:xfrm>
              <a:off x="4690377" y="2641481"/>
              <a:ext cx="4893217" cy="0"/>
            </a:xfrm>
            <a:prstGeom prst="line">
              <a:avLst/>
            </a:prstGeom>
            <a:solidFill>
              <a:schemeClr val="accent1"/>
            </a:solidFill>
            <a:ln w="9525" cap="flat" cmpd="sng" algn="ctr">
              <a:solidFill>
                <a:srgbClr val="1F497D"/>
              </a:solidFill>
              <a:prstDash val="sysDash"/>
              <a:round/>
              <a:headEnd type="none" w="med" len="med"/>
              <a:tailEnd type="none" w="med" len="med"/>
            </a:ln>
            <a:effectLst/>
          </p:spPr>
        </p:cxnSp>
        <p:cxnSp>
          <p:nvCxnSpPr>
            <p:cNvPr id="247" name="Straight Connector 246"/>
            <p:cNvCxnSpPr>
              <a:cxnSpLocks noChangeAspect="1"/>
            </p:cNvCxnSpPr>
            <p:nvPr/>
          </p:nvCxnSpPr>
          <p:spPr bwMode="auto">
            <a:xfrm>
              <a:off x="4690375" y="3651131"/>
              <a:ext cx="4893217" cy="0"/>
            </a:xfrm>
            <a:prstGeom prst="line">
              <a:avLst/>
            </a:prstGeom>
            <a:solidFill>
              <a:schemeClr val="accent1"/>
            </a:solidFill>
            <a:ln w="9525" cap="flat" cmpd="sng" algn="ctr">
              <a:solidFill>
                <a:srgbClr val="1F497D"/>
              </a:solidFill>
              <a:prstDash val="sysDash"/>
              <a:round/>
              <a:headEnd type="none" w="med" len="med"/>
              <a:tailEnd type="none" w="med" len="med"/>
            </a:ln>
            <a:effectLst/>
          </p:spPr>
        </p:cxnSp>
        <p:cxnSp>
          <p:nvCxnSpPr>
            <p:cNvPr id="248" name="Straight Connector 247"/>
            <p:cNvCxnSpPr>
              <a:cxnSpLocks noChangeAspect="1"/>
            </p:cNvCxnSpPr>
            <p:nvPr/>
          </p:nvCxnSpPr>
          <p:spPr bwMode="auto">
            <a:xfrm>
              <a:off x="4682213" y="4851985"/>
              <a:ext cx="4893217" cy="0"/>
            </a:xfrm>
            <a:prstGeom prst="line">
              <a:avLst/>
            </a:prstGeom>
            <a:solidFill>
              <a:schemeClr val="accent1"/>
            </a:solidFill>
            <a:ln w="9525" cap="flat" cmpd="sng" algn="ctr">
              <a:solidFill>
                <a:srgbClr val="1F497D"/>
              </a:solidFill>
              <a:prstDash val="sysDash"/>
              <a:round/>
              <a:headEnd type="none" w="med" len="med"/>
              <a:tailEnd type="none" w="med" len="med"/>
            </a:ln>
            <a:effectLst/>
          </p:spPr>
        </p:cxnSp>
        <p:cxnSp>
          <p:nvCxnSpPr>
            <p:cNvPr id="249" name="Straight Connector 248"/>
            <p:cNvCxnSpPr>
              <a:cxnSpLocks noChangeAspect="1"/>
            </p:cNvCxnSpPr>
            <p:nvPr/>
          </p:nvCxnSpPr>
          <p:spPr bwMode="auto">
            <a:xfrm>
              <a:off x="4690376" y="5939791"/>
              <a:ext cx="4893217" cy="0"/>
            </a:xfrm>
            <a:prstGeom prst="line">
              <a:avLst/>
            </a:prstGeom>
            <a:solidFill>
              <a:schemeClr val="accent1"/>
            </a:solidFill>
            <a:ln w="9525" cap="flat" cmpd="sng" algn="ctr">
              <a:solidFill>
                <a:srgbClr val="1F497D"/>
              </a:solidFill>
              <a:prstDash val="sysDash"/>
              <a:round/>
              <a:headEnd type="none" w="med" len="med"/>
              <a:tailEnd type="none" w="med" len="med"/>
            </a:ln>
            <a:effectLst/>
          </p:spPr>
        </p:cxnSp>
      </p:grpSp>
      <p:sp>
        <p:nvSpPr>
          <p:cNvPr id="250" name="TextBox 249"/>
          <p:cNvSpPr txBox="1"/>
          <p:nvPr/>
        </p:nvSpPr>
        <p:spPr>
          <a:xfrm>
            <a:off x="4174426" y="765954"/>
            <a:ext cx="4896141" cy="421385"/>
          </a:xfrm>
          <a:prstGeom prst="rect">
            <a:avLst/>
          </a:prstGeom>
          <a:noFill/>
        </p:spPr>
        <p:txBody>
          <a:bodyPr wrap="square" lIns="82030" tIns="41015" rIns="82030" bIns="41015" rtlCol="0">
            <a:spAutoFit/>
          </a:bodyPr>
          <a:lstStyle/>
          <a:p>
            <a:r>
              <a:rPr lang="en-US" sz="2200" b="1" cap="all" dirty="0">
                <a:solidFill>
                  <a:schemeClr val="accent1">
                    <a:lumMod val="75000"/>
                  </a:schemeClr>
                </a:solidFill>
                <a:latin typeface="Tw Cen MT" panose="020B0602020104020603" pitchFamily="34" charset="0"/>
              </a:rPr>
              <a:t>LaGuardia’s SELF ASSESSMENT</a:t>
            </a:r>
          </a:p>
        </p:txBody>
      </p:sp>
      <p:sp>
        <p:nvSpPr>
          <p:cNvPr id="30" name="TextBox 29"/>
          <p:cNvSpPr txBox="1">
            <a:spLocks noChangeAspect="1"/>
          </p:cNvSpPr>
          <p:nvPr/>
        </p:nvSpPr>
        <p:spPr>
          <a:xfrm>
            <a:off x="528959" y="722229"/>
            <a:ext cx="3208292" cy="421385"/>
          </a:xfrm>
          <a:prstGeom prst="rect">
            <a:avLst/>
          </a:prstGeom>
          <a:noFill/>
        </p:spPr>
        <p:txBody>
          <a:bodyPr wrap="square" lIns="82030" tIns="41015" rIns="82030" bIns="41015" rtlCol="0">
            <a:spAutoFit/>
          </a:bodyPr>
          <a:lstStyle/>
          <a:p>
            <a:r>
              <a:rPr lang="en-US" sz="2200" b="1" dirty="0">
                <a:solidFill>
                  <a:schemeClr val="accent1">
                    <a:lumMod val="75000"/>
                  </a:schemeClr>
                </a:solidFill>
                <a:latin typeface="Tw Cen MT" panose="020B0602020104020603" pitchFamily="34" charset="0"/>
              </a:rPr>
              <a:t>OPPORTUNITIES</a:t>
            </a:r>
          </a:p>
        </p:txBody>
      </p:sp>
      <p:sp>
        <p:nvSpPr>
          <p:cNvPr id="2" name="TextBox 1"/>
          <p:cNvSpPr txBox="1"/>
          <p:nvPr/>
        </p:nvSpPr>
        <p:spPr>
          <a:xfrm>
            <a:off x="4243789" y="2428191"/>
            <a:ext cx="4376836" cy="646331"/>
          </a:xfrm>
          <a:prstGeom prst="rect">
            <a:avLst/>
          </a:prstGeom>
          <a:noFill/>
        </p:spPr>
        <p:txBody>
          <a:bodyPr wrap="square" rtlCol="0">
            <a:spAutoFit/>
          </a:bodyPr>
          <a:lstStyle/>
          <a:p>
            <a:r>
              <a:rPr lang="en-US" sz="1200" b="1" i="1" dirty="0">
                <a:solidFill>
                  <a:schemeClr val="accent1"/>
                </a:solidFill>
                <a:latin typeface="Tw Cen MT"/>
                <a:cs typeface="Tw Cen MT"/>
              </a:rPr>
              <a:t>Unique Qualification</a:t>
            </a:r>
            <a:r>
              <a:rPr lang="en-US" sz="1200" dirty="0">
                <a:solidFill>
                  <a:schemeClr val="accent1"/>
                </a:solidFill>
                <a:latin typeface="Tw Cen MT"/>
                <a:cs typeface="Tw Cen MT"/>
              </a:rPr>
              <a:t>: </a:t>
            </a:r>
            <a:r>
              <a:rPr lang="en-US" sz="1200" b="1" dirty="0">
                <a:solidFill>
                  <a:schemeClr val="accent1"/>
                </a:solidFill>
                <a:latin typeface="Tw Cen MT"/>
                <a:cs typeface="Tw Cen MT"/>
              </a:rPr>
              <a:t>Largest public noncredit education and workforce development program in the tri-state area. Resource for remediation and for prevention programs</a:t>
            </a:r>
            <a:r>
              <a:rPr lang="en-US" sz="1200" dirty="0">
                <a:solidFill>
                  <a:schemeClr val="accent1"/>
                </a:solidFill>
                <a:latin typeface="Tw Cen MT"/>
                <a:cs typeface="Tw Cen MT"/>
              </a:rPr>
              <a:t>.</a:t>
            </a:r>
          </a:p>
        </p:txBody>
      </p:sp>
    </p:spTree>
    <p:extLst>
      <p:ext uri="{BB962C8B-B14F-4D97-AF65-F5344CB8AC3E}">
        <p14:creationId xmlns:p14="http://schemas.microsoft.com/office/powerpoint/2010/main" val="28810709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5E1885-4B77-4930-AF94-83DC34F516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0" name="Rectangle 9">
            <a:extLst>
              <a:ext uri="{FF2B5EF4-FFF2-40B4-BE49-F238E27FC236}">
                <a16:creationId xmlns:a16="http://schemas.microsoft.com/office/drawing/2014/main" id="{12CED8F1-A066-4193-A0C6-FA32AABA2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FC2AD83-6F23-413C-AD90-9F32AF8275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6" y="6581"/>
            <a:ext cx="8805960" cy="5600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482600" y="893785"/>
            <a:ext cx="7829412" cy="3819224"/>
          </a:xfrm>
          <a:prstGeom prst="rect">
            <a:avLst/>
          </a:prstGeom>
        </p:spPr>
      </p:pic>
      <p:sp>
        <p:nvSpPr>
          <p:cNvPr id="14" name="Rectangle 13">
            <a:extLst>
              <a:ext uri="{FF2B5EF4-FFF2-40B4-BE49-F238E27FC236}">
                <a16:creationId xmlns:a16="http://schemas.microsoft.com/office/drawing/2014/main" id="{7367BE40-CEB0-42C0-A019-83612A9D1B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145" y="6581"/>
            <a:ext cx="3788440"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A1CF79-E584-4525-AB80-C5E826445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0374" y="0"/>
            <a:ext cx="3788440"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FF68DC-7619-4C0C-B291-0018372D2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00215"/>
            <a:ext cx="8798814"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0" name="Freeform 9">
            <a:extLst>
              <a:ext uri="{FF2B5EF4-FFF2-40B4-BE49-F238E27FC236}">
                <a16:creationId xmlns:a16="http://schemas.microsoft.com/office/drawing/2014/main" id="{5003435F-4995-49A0-9B3D-4955D2822A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22824"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aphicFrame>
        <p:nvGraphicFramePr>
          <p:cNvPr id="2" name="Diagram 1"/>
          <p:cNvGraphicFramePr/>
          <p:nvPr>
            <p:extLst>
              <p:ext uri="{D42A27DB-BD31-4B8C-83A1-F6EECF244321}">
                <p14:modId xmlns:p14="http://schemas.microsoft.com/office/powerpoint/2010/main" val="4258046287"/>
              </p:ext>
            </p:extLst>
          </p:nvPr>
        </p:nvGraphicFramePr>
        <p:xfrm>
          <a:off x="193040" y="711200"/>
          <a:ext cx="6492240" cy="51358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9676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A9C49B-76D8-4E9B-B430-D1ADF40F1CF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Rectangle 11">
            <a:extLst>
              <a:ext uri="{FF2B5EF4-FFF2-40B4-BE49-F238E27FC236}">
                <a16:creationId xmlns:a16="http://schemas.microsoft.com/office/drawing/2014/main" id="{F88A5712-2FE0-4DD4-BDC6-099EA378A0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9">
            <a:extLst>
              <a:ext uri="{FF2B5EF4-FFF2-40B4-BE49-F238E27FC236}">
                <a16:creationId xmlns:a16="http://schemas.microsoft.com/office/drawing/2014/main" id="{448E5503-E0F8-4B94-81A3-B1FA57623E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CE54F896-85E7-4403-9E37-1B004731F8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14351" y="685800"/>
            <a:ext cx="2536460" cy="4846967"/>
          </a:xfrm>
        </p:spPr>
        <p:txBody>
          <a:bodyPr>
            <a:normAutofit/>
          </a:bodyPr>
          <a:lstStyle/>
          <a:p>
            <a:r>
              <a:rPr lang="en-US" sz="3900" dirty="0">
                <a:solidFill>
                  <a:srgbClr val="FFFFFF"/>
                </a:solidFill>
              </a:rPr>
              <a:t>Existing Programs &amp; Services </a:t>
            </a:r>
          </a:p>
        </p:txBody>
      </p:sp>
      <p:graphicFrame>
        <p:nvGraphicFramePr>
          <p:cNvPr id="5" name="Content Placeholder 2">
            <a:extLst>
              <a:ext uri="{FF2B5EF4-FFF2-40B4-BE49-F238E27FC236}">
                <a16:creationId xmlns:a16="http://schemas.microsoft.com/office/drawing/2014/main" id="{6A96BF51-2171-476B-9A67-056E22E183B4}"/>
              </a:ext>
            </a:extLst>
          </p:cNvPr>
          <p:cNvGraphicFramePr>
            <a:graphicFrameLocks noGrp="1"/>
          </p:cNvGraphicFramePr>
          <p:nvPr>
            <p:ph idx="1"/>
            <p:extLst>
              <p:ext uri="{D42A27DB-BD31-4B8C-83A1-F6EECF244321}">
                <p14:modId xmlns:p14="http://schemas.microsoft.com/office/powerpoint/2010/main" val="3145701874"/>
              </p:ext>
            </p:extLst>
          </p:nvPr>
        </p:nvGraphicFramePr>
        <p:xfrm>
          <a:off x="3970581" y="685800"/>
          <a:ext cx="4319742" cy="54829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7955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A9C49B-76D8-4E9B-B430-D1ADF40F1CF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Rectangle 11">
            <a:extLst>
              <a:ext uri="{FF2B5EF4-FFF2-40B4-BE49-F238E27FC236}">
                <a16:creationId xmlns:a16="http://schemas.microsoft.com/office/drawing/2014/main" id="{F88A5712-2FE0-4DD4-BDC6-099EA378A0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9">
            <a:extLst>
              <a:ext uri="{FF2B5EF4-FFF2-40B4-BE49-F238E27FC236}">
                <a16:creationId xmlns:a16="http://schemas.microsoft.com/office/drawing/2014/main" id="{448E5503-E0F8-4B94-81A3-B1FA57623E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CE54F896-85E7-4403-9E37-1B004731F8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14351" y="685800"/>
            <a:ext cx="2536460" cy="4846967"/>
          </a:xfrm>
        </p:spPr>
        <p:txBody>
          <a:bodyPr>
            <a:normAutofit/>
          </a:bodyPr>
          <a:lstStyle/>
          <a:p>
            <a:r>
              <a:rPr lang="en-US" sz="3900" dirty="0">
                <a:solidFill>
                  <a:srgbClr val="FFFFFF"/>
                </a:solidFill>
              </a:rPr>
              <a:t>Existing Programs &amp; Services </a:t>
            </a:r>
          </a:p>
        </p:txBody>
      </p:sp>
      <p:graphicFrame>
        <p:nvGraphicFramePr>
          <p:cNvPr id="5" name="Content Placeholder 2">
            <a:extLst>
              <a:ext uri="{FF2B5EF4-FFF2-40B4-BE49-F238E27FC236}">
                <a16:creationId xmlns:a16="http://schemas.microsoft.com/office/drawing/2014/main" id="{6A96BF51-2171-476B-9A67-056E22E183B4}"/>
              </a:ext>
            </a:extLst>
          </p:cNvPr>
          <p:cNvGraphicFramePr>
            <a:graphicFrameLocks noGrp="1"/>
          </p:cNvGraphicFramePr>
          <p:nvPr>
            <p:ph idx="1"/>
            <p:extLst>
              <p:ext uri="{D42A27DB-BD31-4B8C-83A1-F6EECF244321}">
                <p14:modId xmlns:p14="http://schemas.microsoft.com/office/powerpoint/2010/main" val="1906893121"/>
              </p:ext>
            </p:extLst>
          </p:nvPr>
        </p:nvGraphicFramePr>
        <p:xfrm>
          <a:off x="4393662" y="180833"/>
          <a:ext cx="3699461" cy="40090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4572000" y="4073385"/>
            <a:ext cx="3302758" cy="2492990"/>
          </a:xfrm>
          <a:prstGeom prst="rect">
            <a:avLst/>
          </a:prstGeom>
          <a:noFill/>
        </p:spPr>
        <p:txBody>
          <a:bodyPr wrap="square" rtlCol="0">
            <a:spAutoFit/>
          </a:bodyPr>
          <a:lstStyle/>
          <a:p>
            <a:pPr algn="ctr"/>
            <a:r>
              <a:rPr lang="en-US" sz="2400" dirty="0">
                <a:solidFill>
                  <a:srgbClr val="C00000"/>
                </a:solidFill>
              </a:rPr>
              <a:t>      BUT……</a:t>
            </a:r>
          </a:p>
          <a:p>
            <a:pPr algn="ctr"/>
            <a:endParaRPr lang="en-US" dirty="0">
              <a:solidFill>
                <a:srgbClr val="C00000"/>
              </a:solidFill>
            </a:endParaRPr>
          </a:p>
          <a:p>
            <a:pPr algn="ctr"/>
            <a:r>
              <a:rPr lang="en-US" sz="2400" dirty="0"/>
              <a:t>UNCOORDINATED</a:t>
            </a:r>
          </a:p>
          <a:p>
            <a:pPr algn="ctr"/>
            <a:endParaRPr lang="en-US" dirty="0"/>
          </a:p>
          <a:p>
            <a:pPr algn="ctr"/>
            <a:r>
              <a:rPr lang="en-US" sz="2400" dirty="0"/>
              <a:t>FRAGMENTED</a:t>
            </a:r>
          </a:p>
          <a:p>
            <a:pPr algn="ctr"/>
            <a:endParaRPr lang="en-US" dirty="0"/>
          </a:p>
          <a:p>
            <a:pPr algn="ctr"/>
            <a:r>
              <a:rPr lang="en-US" sz="2400" dirty="0"/>
              <a:t>AD HOC</a:t>
            </a:r>
          </a:p>
        </p:txBody>
      </p:sp>
    </p:spTree>
    <p:extLst>
      <p:ext uri="{BB962C8B-B14F-4D97-AF65-F5344CB8AC3E}">
        <p14:creationId xmlns:p14="http://schemas.microsoft.com/office/powerpoint/2010/main" val="285241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118818" y="2709852"/>
            <a:ext cx="1649603" cy="1915717"/>
          </a:xfrm>
          <a:prstGeom prst="rect">
            <a:avLst/>
          </a:prstGeom>
          <a:noFill/>
        </p:spPr>
        <p:txBody>
          <a:bodyPr wrap="square" rtlCol="0">
            <a:spAutoFit/>
          </a:bodyPr>
          <a:lstStyle/>
          <a:p>
            <a:r>
              <a:rPr lang="en-US" sz="2250" i="1" dirty="0">
                <a:solidFill>
                  <a:schemeClr val="bg1"/>
                </a:solidFill>
                <a:latin typeface="Abadi MT Condensed Light"/>
                <a:cs typeface="Abadi MT Condensed Light"/>
              </a:rPr>
              <a:t>Highlight</a:t>
            </a:r>
          </a:p>
          <a:p>
            <a:pPr>
              <a:lnSpc>
                <a:spcPct val="120000"/>
              </a:lnSpc>
            </a:pPr>
            <a:r>
              <a:rPr lang="en-US" sz="1350" i="1" dirty="0">
                <a:solidFill>
                  <a:schemeClr val="bg1"/>
                </a:solidFill>
                <a:latin typeface="Abadi MT Condensed Light"/>
                <a:cs typeface="Abadi MT Condensed Light"/>
              </a:rPr>
              <a:t>Lorem ipsum dolor sit </a:t>
            </a:r>
            <a:r>
              <a:rPr lang="en-US" sz="1350" i="1" dirty="0" err="1">
                <a:solidFill>
                  <a:schemeClr val="bg1"/>
                </a:solidFill>
                <a:latin typeface="Abadi MT Condensed Light"/>
                <a:cs typeface="Abadi MT Condensed Light"/>
              </a:rPr>
              <a:t>amet</a:t>
            </a:r>
            <a:r>
              <a:rPr lang="en-US" sz="1350" i="1" dirty="0">
                <a:solidFill>
                  <a:schemeClr val="bg1"/>
                </a:solidFill>
                <a:latin typeface="Abadi MT Condensed Light"/>
                <a:cs typeface="Abadi MT Condensed Light"/>
              </a:rPr>
              <a:t>, </a:t>
            </a:r>
            <a:r>
              <a:rPr lang="en-US" sz="1350" i="1" dirty="0" err="1">
                <a:solidFill>
                  <a:schemeClr val="bg1"/>
                </a:solidFill>
                <a:latin typeface="Abadi MT Condensed Light"/>
                <a:cs typeface="Abadi MT Condensed Light"/>
              </a:rPr>
              <a:t>cnsectetur</a:t>
            </a:r>
            <a:r>
              <a:rPr lang="en-US" sz="1350" i="1" dirty="0">
                <a:solidFill>
                  <a:schemeClr val="bg1"/>
                </a:solidFill>
                <a:latin typeface="Abadi MT Condensed Light"/>
                <a:cs typeface="Abadi MT Condensed Light"/>
              </a:rPr>
              <a:t> </a:t>
            </a:r>
            <a:r>
              <a:rPr lang="en-US" sz="1350" i="1" dirty="0" err="1">
                <a:solidFill>
                  <a:schemeClr val="bg1"/>
                </a:solidFill>
                <a:latin typeface="Abadi MT Condensed Light"/>
                <a:cs typeface="Abadi MT Condensed Light"/>
              </a:rPr>
              <a:t>adipiscinglit</a:t>
            </a:r>
            <a:r>
              <a:rPr lang="en-US" sz="1350" i="1" dirty="0">
                <a:solidFill>
                  <a:schemeClr val="bg1"/>
                </a:solidFill>
                <a:latin typeface="Abadi MT Condensed Light"/>
                <a:cs typeface="Abadi MT Condensed Light"/>
              </a:rPr>
              <a:t>.. </a:t>
            </a:r>
            <a:r>
              <a:rPr lang="en-US" sz="1350" i="1" dirty="0" err="1">
                <a:solidFill>
                  <a:schemeClr val="bg1"/>
                </a:solidFill>
                <a:latin typeface="Abadi MT Condensed Light"/>
                <a:cs typeface="Abadi MT Condensed Light"/>
              </a:rPr>
              <a:t>Curabitur</a:t>
            </a:r>
            <a:r>
              <a:rPr lang="en-US" sz="1350" i="1" dirty="0">
                <a:solidFill>
                  <a:schemeClr val="bg1"/>
                </a:solidFill>
                <a:latin typeface="Abadi MT Condensed Light"/>
                <a:cs typeface="Abadi MT Condensed Light"/>
              </a:rPr>
              <a:t> </a:t>
            </a:r>
            <a:r>
              <a:rPr lang="en-US" sz="1350" i="1" dirty="0" err="1">
                <a:solidFill>
                  <a:schemeClr val="bg1"/>
                </a:solidFill>
                <a:latin typeface="Abadi MT Condensed Light"/>
                <a:cs typeface="Abadi MT Condensed Light"/>
              </a:rPr>
              <a:t>vehicula</a:t>
            </a:r>
            <a:r>
              <a:rPr lang="en-US" sz="1350" i="1" dirty="0">
                <a:solidFill>
                  <a:schemeClr val="bg1"/>
                </a:solidFill>
                <a:latin typeface="Abadi MT Condensed Light"/>
                <a:cs typeface="Abadi MT Condensed Light"/>
              </a:rPr>
              <a:t> </a:t>
            </a:r>
            <a:r>
              <a:rPr lang="en-US" sz="1350" i="1" dirty="0" err="1">
                <a:solidFill>
                  <a:schemeClr val="bg1"/>
                </a:solidFill>
                <a:latin typeface="Abadi MT Condensed Light"/>
                <a:cs typeface="Abadi MT Condensed Light"/>
              </a:rPr>
              <a:t>aliquam</a:t>
            </a:r>
            <a:r>
              <a:rPr lang="en-US" sz="1350" i="1" dirty="0">
                <a:solidFill>
                  <a:schemeClr val="bg1"/>
                </a:solidFill>
                <a:latin typeface="Abadi MT Condensed Light"/>
                <a:cs typeface="Abadi MT Condensed Light"/>
              </a:rPr>
              <a:t> </a:t>
            </a:r>
            <a:r>
              <a:rPr lang="en-US" sz="1350" i="1" dirty="0" err="1">
                <a:solidFill>
                  <a:schemeClr val="bg1"/>
                </a:solidFill>
                <a:latin typeface="Abadi MT Condensed Light"/>
                <a:cs typeface="Abadi MT Condensed Light"/>
              </a:rPr>
              <a:t>rhoncus</a:t>
            </a:r>
            <a:r>
              <a:rPr lang="en-US" sz="1350" i="1" dirty="0">
                <a:solidFill>
                  <a:schemeClr val="bg1"/>
                </a:solidFill>
                <a:latin typeface="Abadi MT Condensed Light"/>
                <a:cs typeface="Abadi MT Condensed Light"/>
              </a:rPr>
              <a:t>. Integer </a:t>
            </a:r>
            <a:r>
              <a:rPr lang="en-US" sz="1350" i="1" dirty="0" err="1">
                <a:solidFill>
                  <a:schemeClr val="bg1"/>
                </a:solidFill>
                <a:latin typeface="Abadi MT Condensed Light"/>
                <a:cs typeface="Abadi MT Condensed Light"/>
              </a:rPr>
              <a:t>malesuada</a:t>
            </a:r>
            <a:endParaRPr lang="en-US" sz="1350" i="1" dirty="0">
              <a:solidFill>
                <a:schemeClr val="bg1"/>
              </a:solidFill>
            </a:endParaRPr>
          </a:p>
        </p:txBody>
      </p:sp>
      <p:sp>
        <p:nvSpPr>
          <p:cNvPr id="4" name="Title 3"/>
          <p:cNvSpPr>
            <a:spLocks noGrp="1"/>
          </p:cNvSpPr>
          <p:nvPr>
            <p:ph type="title"/>
          </p:nvPr>
        </p:nvSpPr>
        <p:spPr>
          <a:xfrm>
            <a:off x="375579" y="466724"/>
            <a:ext cx="4502718" cy="4794441"/>
          </a:xfrm>
        </p:spPr>
        <p:txBody>
          <a:bodyPr/>
          <a:lstStyle/>
          <a:p>
            <a:pPr>
              <a:lnSpc>
                <a:spcPct val="100000"/>
              </a:lnSpc>
            </a:pPr>
            <a:r>
              <a:rPr lang="en-US" sz="2800" dirty="0">
                <a:solidFill>
                  <a:schemeClr val="tx1"/>
                </a:solidFill>
              </a:rPr>
              <a:t> </a:t>
            </a:r>
            <a:r>
              <a:rPr lang="en-US" sz="2800" dirty="0"/>
              <a:t/>
            </a:r>
            <a:br>
              <a:rPr lang="en-US" sz="2800" dirty="0"/>
            </a:br>
            <a:r>
              <a:rPr lang="en-US" sz="2800" dirty="0"/>
              <a:t/>
            </a:r>
            <a:br>
              <a:rPr lang="en-US" sz="2800" dirty="0"/>
            </a:br>
            <a:r>
              <a:rPr lang="en-US" sz="2800" dirty="0"/>
              <a:t>Recidivism</a:t>
            </a:r>
            <a:br>
              <a:rPr lang="en-US" sz="2800" dirty="0"/>
            </a:br>
            <a:r>
              <a:rPr lang="en-US" sz="900" dirty="0"/>
              <a:t/>
            </a:r>
            <a:br>
              <a:rPr lang="en-US" sz="900" dirty="0"/>
            </a:br>
            <a:r>
              <a:rPr lang="en-US" sz="900" dirty="0"/>
              <a:t> </a:t>
            </a:r>
            <a:r>
              <a:rPr lang="en-US" sz="2800" dirty="0"/>
              <a:t>NEW SOCIAL CAPITAL</a:t>
            </a:r>
            <a:br>
              <a:rPr lang="en-US" sz="2800" dirty="0"/>
            </a:br>
            <a:r>
              <a:rPr lang="en-US" sz="1000" dirty="0"/>
              <a:t/>
            </a:r>
            <a:br>
              <a:rPr lang="en-US" sz="1000" dirty="0"/>
            </a:br>
            <a:r>
              <a:rPr lang="en-US" sz="2800" dirty="0"/>
              <a:t>ACADEMIC CULTURE</a:t>
            </a:r>
            <a:br>
              <a:rPr lang="en-US" sz="2800" dirty="0"/>
            </a:br>
            <a:r>
              <a:rPr lang="en-US" sz="1000" dirty="0"/>
              <a:t/>
            </a:r>
            <a:br>
              <a:rPr lang="en-US" sz="1000" dirty="0"/>
            </a:br>
            <a:r>
              <a:rPr lang="en-US" sz="2800" dirty="0"/>
              <a:t>MENTORING</a:t>
            </a:r>
            <a:r>
              <a:rPr lang="en-US" sz="1000" dirty="0"/>
              <a:t/>
            </a:r>
            <a:br>
              <a:rPr lang="en-US" sz="1000" dirty="0"/>
            </a:br>
            <a:r>
              <a:rPr lang="en-US" sz="1000" dirty="0"/>
              <a:t/>
            </a:r>
            <a:br>
              <a:rPr lang="en-US" sz="1000" dirty="0"/>
            </a:br>
            <a:r>
              <a:rPr lang="en-US" sz="2800" dirty="0"/>
              <a:t>RACE MATTERS</a:t>
            </a:r>
            <a:r>
              <a:rPr lang="en-US" sz="1000" dirty="0"/>
              <a:t/>
            </a:r>
            <a:br>
              <a:rPr lang="en-US" sz="1000" dirty="0"/>
            </a:br>
            <a:r>
              <a:rPr lang="en-US" sz="1000" dirty="0"/>
              <a:t/>
            </a:r>
            <a:br>
              <a:rPr lang="en-US" sz="1000" dirty="0"/>
            </a:br>
            <a:r>
              <a:rPr lang="en-US" sz="2800" dirty="0"/>
              <a:t>EDUCATIONAL TRAUMA</a:t>
            </a:r>
            <a:br>
              <a:rPr lang="en-US" sz="2800" dirty="0"/>
            </a:br>
            <a:r>
              <a:rPr lang="en-US" sz="2800" dirty="0"/>
              <a:t/>
            </a:r>
            <a:br>
              <a:rPr lang="en-US" sz="2800" dirty="0"/>
            </a:br>
            <a:r>
              <a:rPr lang="en-US" sz="2800" dirty="0"/>
              <a:t>GIFTS FROM THE DARK</a:t>
            </a:r>
            <a:endParaRPr lang="en-US" sz="2800" dirty="0">
              <a:solidFill>
                <a:srgbClr val="CD6222"/>
              </a:solidFill>
            </a:endParaRPr>
          </a:p>
        </p:txBody>
      </p:sp>
      <p:pic>
        <p:nvPicPr>
          <p:cNvPr id="7" name="Picture 6"/>
          <p:cNvPicPr>
            <a:picLocks noChangeAspect="1"/>
          </p:cNvPicPr>
          <p:nvPr/>
        </p:nvPicPr>
        <p:blipFill>
          <a:blip r:embed="rId2"/>
          <a:stretch>
            <a:fillRect/>
          </a:stretch>
        </p:blipFill>
        <p:spPr>
          <a:xfrm>
            <a:off x="5150299" y="1198949"/>
            <a:ext cx="3229232" cy="4937522"/>
          </a:xfrm>
          <a:prstGeom prst="rect">
            <a:avLst/>
          </a:prstGeom>
        </p:spPr>
      </p:pic>
      <p:sp>
        <p:nvSpPr>
          <p:cNvPr id="2" name="TextBox 1"/>
          <p:cNvSpPr txBox="1"/>
          <p:nvPr/>
        </p:nvSpPr>
        <p:spPr>
          <a:xfrm>
            <a:off x="914401" y="300251"/>
            <a:ext cx="7156520" cy="523220"/>
          </a:xfrm>
          <a:prstGeom prst="rect">
            <a:avLst/>
          </a:prstGeom>
          <a:noFill/>
        </p:spPr>
        <p:txBody>
          <a:bodyPr wrap="square" rtlCol="0">
            <a:spAutoFit/>
          </a:bodyPr>
          <a:lstStyle/>
          <a:p>
            <a:r>
              <a:rPr lang="en-US" sz="2800" dirty="0"/>
              <a:t>              </a:t>
            </a:r>
            <a:r>
              <a:rPr lang="en-US" sz="2800" dirty="0">
                <a:solidFill>
                  <a:srgbClr val="0070C0"/>
                </a:solidFill>
              </a:rPr>
              <a:t>PHENOMENOLOGICAL STUDY FINDINGS</a:t>
            </a:r>
          </a:p>
        </p:txBody>
      </p:sp>
    </p:spTree>
    <p:extLst>
      <p:ext uri="{BB962C8B-B14F-4D97-AF65-F5344CB8AC3E}">
        <p14:creationId xmlns:p14="http://schemas.microsoft.com/office/powerpoint/2010/main" val="343930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54915C5-707B-4B29-9E6B-116367F841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2600" y="1226122"/>
            <a:ext cx="2290701" cy="4405756"/>
          </a:xfrm>
        </p:spPr>
        <p:txBody>
          <a:bodyPr anchor="ctr">
            <a:normAutofit/>
          </a:bodyPr>
          <a:lstStyle/>
          <a:p>
            <a:r>
              <a:rPr lang="en-US" sz="3100">
                <a:solidFill>
                  <a:srgbClr val="FFFFFF"/>
                </a:solidFill>
              </a:rPr>
              <a:t>Student Voices – Dreams and Aspirations</a:t>
            </a:r>
          </a:p>
        </p:txBody>
      </p:sp>
      <p:sp>
        <p:nvSpPr>
          <p:cNvPr id="25" name="Rectangle 16">
            <a:extLst>
              <a:ext uri="{FF2B5EF4-FFF2-40B4-BE49-F238E27FC236}">
                <a16:creationId xmlns:a16="http://schemas.microsoft.com/office/drawing/2014/main" id="{26B8E032-9914-4C00-B51A-C2DA16271D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18">
            <a:extLst>
              <a:ext uri="{FF2B5EF4-FFF2-40B4-BE49-F238E27FC236}">
                <a16:creationId xmlns:a16="http://schemas.microsoft.com/office/drawing/2014/main" id="{43B4841E-E6B6-48C3-BA02-F73659C6DA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3415845" y="218365"/>
            <a:ext cx="4894534" cy="6373504"/>
          </a:xfrm>
        </p:spPr>
        <p:txBody>
          <a:bodyPr anchor="ctr">
            <a:normAutofit lnSpcReduction="10000"/>
          </a:bodyPr>
          <a:lstStyle/>
          <a:p>
            <a:pPr marL="0" indent="0">
              <a:buNone/>
            </a:pPr>
            <a:endParaRPr lang="en-US" sz="1400" dirty="0">
              <a:solidFill>
                <a:schemeClr val="tx1">
                  <a:lumMod val="95000"/>
                  <a:lumOff val="5000"/>
                </a:schemeClr>
              </a:solidFill>
              <a:latin typeface="Arial Black" panose="020B0A04020102020204" pitchFamily="34" charset="0"/>
            </a:endParaRPr>
          </a:p>
          <a:p>
            <a:pPr marL="0" indent="0">
              <a:buNone/>
            </a:pPr>
            <a:r>
              <a:rPr lang="en-US" sz="1400" dirty="0">
                <a:solidFill>
                  <a:schemeClr val="tx1">
                    <a:lumMod val="95000"/>
                    <a:lumOff val="5000"/>
                  </a:schemeClr>
                </a:solidFill>
                <a:latin typeface="Arial Black" panose="020B0A04020102020204" pitchFamily="34" charset="0"/>
              </a:rPr>
              <a:t>“I think </a:t>
            </a:r>
            <a:r>
              <a:rPr lang="en-US" sz="1400" b="1" dirty="0">
                <a:solidFill>
                  <a:schemeClr val="tx1">
                    <a:lumMod val="95000"/>
                    <a:lumOff val="5000"/>
                  </a:schemeClr>
                </a:solidFill>
                <a:latin typeface="Arial Black" panose="020B0A04020102020204" pitchFamily="34" charset="0"/>
              </a:rPr>
              <a:t>coming to school changed me </a:t>
            </a:r>
            <a:r>
              <a:rPr lang="en-US" sz="1400" dirty="0">
                <a:solidFill>
                  <a:schemeClr val="tx1">
                    <a:lumMod val="95000"/>
                    <a:lumOff val="5000"/>
                  </a:schemeClr>
                </a:solidFill>
                <a:latin typeface="Arial Black" panose="020B0A04020102020204" pitchFamily="34" charset="0"/>
              </a:rPr>
              <a:t>in more ways than one, not just furthering my education, but </a:t>
            </a:r>
            <a:r>
              <a:rPr lang="en-US" sz="1400" b="1" dirty="0">
                <a:solidFill>
                  <a:schemeClr val="tx1">
                    <a:lumMod val="95000"/>
                    <a:lumOff val="5000"/>
                  </a:schemeClr>
                </a:solidFill>
                <a:latin typeface="Arial Black" panose="020B0A04020102020204" pitchFamily="34" charset="0"/>
              </a:rPr>
              <a:t>it gave me more of a purpose</a:t>
            </a:r>
            <a:r>
              <a:rPr lang="en-US" sz="1400" dirty="0">
                <a:solidFill>
                  <a:schemeClr val="tx1">
                    <a:lumMod val="95000"/>
                    <a:lumOff val="5000"/>
                  </a:schemeClr>
                </a:solidFill>
                <a:latin typeface="Arial Black" panose="020B0A04020102020204" pitchFamily="34" charset="0"/>
              </a:rPr>
              <a:t>.” Male, 22 </a:t>
            </a:r>
          </a:p>
          <a:p>
            <a:pPr marL="0" indent="0">
              <a:buNone/>
            </a:pPr>
            <a:r>
              <a:rPr lang="en-US" sz="1400" dirty="0">
                <a:solidFill>
                  <a:schemeClr val="tx1">
                    <a:lumMod val="95000"/>
                    <a:lumOff val="5000"/>
                  </a:schemeClr>
                </a:solidFill>
                <a:latin typeface="Arial Black" panose="020B0A04020102020204" pitchFamily="34" charset="0"/>
              </a:rPr>
              <a:t>“</a:t>
            </a:r>
            <a:r>
              <a:rPr lang="en-US" sz="1400" b="1" dirty="0">
                <a:solidFill>
                  <a:schemeClr val="tx1">
                    <a:lumMod val="95000"/>
                    <a:lumOff val="5000"/>
                  </a:schemeClr>
                </a:solidFill>
                <a:latin typeface="Arial Black" panose="020B0A04020102020204" pitchFamily="34" charset="0"/>
              </a:rPr>
              <a:t>Being exposed to a new world</a:t>
            </a:r>
            <a:r>
              <a:rPr lang="en-US" sz="1400" dirty="0">
                <a:solidFill>
                  <a:schemeClr val="tx1">
                    <a:lumMod val="95000"/>
                    <a:lumOff val="5000"/>
                  </a:schemeClr>
                </a:solidFill>
                <a:latin typeface="Arial Black" panose="020B0A04020102020204" pitchFamily="34" charset="0"/>
              </a:rPr>
              <a:t>, basically.” Male, 30</a:t>
            </a:r>
          </a:p>
          <a:p>
            <a:pPr marL="0" indent="0">
              <a:buNone/>
            </a:pPr>
            <a:r>
              <a:rPr lang="en-US" sz="1400" dirty="0">
                <a:solidFill>
                  <a:schemeClr val="tx1">
                    <a:lumMod val="95000"/>
                    <a:lumOff val="5000"/>
                  </a:schemeClr>
                </a:solidFill>
                <a:latin typeface="Arial Black" panose="020B0A04020102020204" pitchFamily="34" charset="0"/>
              </a:rPr>
              <a:t>“I got locked up and I didn’t like the decisions that led me there.” Male, 25</a:t>
            </a:r>
          </a:p>
          <a:p>
            <a:pPr marL="0" indent="0">
              <a:buNone/>
            </a:pPr>
            <a:r>
              <a:rPr lang="en-US" sz="1400" dirty="0">
                <a:solidFill>
                  <a:schemeClr val="tx1">
                    <a:lumMod val="95000"/>
                    <a:lumOff val="5000"/>
                  </a:schemeClr>
                </a:solidFill>
                <a:latin typeface="Arial Black" panose="020B0A04020102020204" pitchFamily="34" charset="0"/>
              </a:rPr>
              <a:t>“At the time, when I came here, I had a choice—I was on probation, right? I was still caught up in some stuff that I shouldn’t be doing, so the choice was either go back to school or go back to prison. So </a:t>
            </a:r>
            <a:r>
              <a:rPr lang="en-US" sz="1400" b="1" dirty="0">
                <a:solidFill>
                  <a:schemeClr val="tx1">
                    <a:lumMod val="95000"/>
                    <a:lumOff val="5000"/>
                  </a:schemeClr>
                </a:solidFill>
                <a:latin typeface="Arial Black" panose="020B0A04020102020204" pitchFamily="34" charset="0"/>
              </a:rPr>
              <a:t>I chose school</a:t>
            </a:r>
            <a:r>
              <a:rPr lang="en-US" sz="1400" dirty="0">
                <a:solidFill>
                  <a:schemeClr val="tx1">
                    <a:lumMod val="95000"/>
                    <a:lumOff val="5000"/>
                  </a:schemeClr>
                </a:solidFill>
                <a:latin typeface="Arial Black" panose="020B0A04020102020204" pitchFamily="34" charset="0"/>
              </a:rPr>
              <a:t>.” Male, 35 </a:t>
            </a:r>
          </a:p>
          <a:p>
            <a:pPr marL="0" indent="0">
              <a:buNone/>
            </a:pPr>
            <a:endParaRPr lang="en-US" sz="1400" dirty="0">
              <a:solidFill>
                <a:schemeClr val="tx1">
                  <a:lumMod val="95000"/>
                  <a:lumOff val="5000"/>
                </a:schemeClr>
              </a:solidFill>
              <a:latin typeface="Arial Black" panose="020B0A04020102020204" pitchFamily="34" charset="0"/>
            </a:endParaRPr>
          </a:p>
          <a:p>
            <a:pPr marL="0" indent="0" algn="ctr">
              <a:buNone/>
            </a:pPr>
            <a:r>
              <a:rPr lang="en-US" sz="4000" dirty="0">
                <a:solidFill>
                  <a:schemeClr val="tx1">
                    <a:lumMod val="95000"/>
                    <a:lumOff val="5000"/>
                  </a:schemeClr>
                </a:solidFill>
              </a:rPr>
              <a:t>Documentary segment</a:t>
            </a:r>
          </a:p>
        </p:txBody>
      </p:sp>
    </p:spTree>
    <p:extLst>
      <p:ext uri="{BB962C8B-B14F-4D97-AF65-F5344CB8AC3E}">
        <p14:creationId xmlns:p14="http://schemas.microsoft.com/office/powerpoint/2010/main" val="399246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7797662" cy="1151965"/>
          </a:xfrm>
        </p:spPr>
        <p:txBody>
          <a:bodyPr>
            <a:normAutofit/>
          </a:bodyPr>
          <a:lstStyle/>
          <a:p>
            <a:r>
              <a:rPr lang="en-US" dirty="0"/>
              <a:t>             Potential barriers</a:t>
            </a:r>
          </a:p>
        </p:txBody>
      </p:sp>
      <p:graphicFrame>
        <p:nvGraphicFramePr>
          <p:cNvPr id="5" name="Content Placeholder 2">
            <a:extLst>
              <a:ext uri="{FF2B5EF4-FFF2-40B4-BE49-F238E27FC236}">
                <a16:creationId xmlns:a16="http://schemas.microsoft.com/office/drawing/2014/main" id="{4062F598-EA01-411C-82AB-E925048CD079}"/>
              </a:ext>
            </a:extLst>
          </p:cNvPr>
          <p:cNvGraphicFramePr>
            <a:graphicFrameLocks noGrp="1"/>
          </p:cNvGraphicFramePr>
          <p:nvPr>
            <p:ph idx="1"/>
            <p:extLst>
              <p:ext uri="{D42A27DB-BD31-4B8C-83A1-F6EECF244321}">
                <p14:modId xmlns:p14="http://schemas.microsoft.com/office/powerpoint/2010/main" val="2301362528"/>
              </p:ext>
            </p:extLst>
          </p:nvPr>
        </p:nvGraphicFramePr>
        <p:xfrm>
          <a:off x="514350" y="2063750"/>
          <a:ext cx="7796212" cy="3311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2403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92A138-EC4F-4F03-B497-EBDF2443FC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350" y="685800"/>
            <a:ext cx="8094627" cy="1485900"/>
          </a:xfrm>
        </p:spPr>
        <p:txBody>
          <a:bodyPr>
            <a:normAutofit/>
          </a:bodyPr>
          <a:lstStyle/>
          <a:p>
            <a:r>
              <a:rPr lang="en-US" sz="2800"/>
              <a:t/>
            </a:r>
            <a:br>
              <a:rPr lang="en-US" sz="2800"/>
            </a:br>
            <a:r>
              <a:rPr lang="en-US" sz="2800" b="1" dirty="0"/>
              <a:t>Family members want to help and prevent others from getting into trouble with the law</a:t>
            </a:r>
            <a:endParaRPr lang="en-US" sz="2800" dirty="0"/>
          </a:p>
        </p:txBody>
      </p:sp>
      <p:sp>
        <p:nvSpPr>
          <p:cNvPr id="3" name="Content Placeholder 2"/>
          <p:cNvSpPr>
            <a:spLocks noGrp="1"/>
          </p:cNvSpPr>
          <p:nvPr>
            <p:ph idx="1"/>
          </p:nvPr>
        </p:nvSpPr>
        <p:spPr>
          <a:xfrm>
            <a:off x="514350" y="2286000"/>
            <a:ext cx="3994785" cy="3800693"/>
          </a:xfrm>
        </p:spPr>
        <p:txBody>
          <a:bodyPr anchor="t">
            <a:normAutofit/>
          </a:bodyPr>
          <a:lstStyle/>
          <a:p>
            <a:pPr marL="0" indent="0">
              <a:buNone/>
            </a:pPr>
            <a:r>
              <a:rPr lang="en-US" sz="1600" b="1"/>
              <a:t>“</a:t>
            </a:r>
            <a:r>
              <a:rPr lang="en-US" sz="1600"/>
              <a:t>I feel like if I can give some kind of insight, some kind of advice, if I can give something, then it will help.” Wife, 42</a:t>
            </a:r>
          </a:p>
          <a:p>
            <a:pPr marL="0" indent="0">
              <a:buNone/>
            </a:pPr>
            <a:r>
              <a:rPr lang="en-US" sz="1600"/>
              <a:t>“I can see where they went astray in their life. I try to learn from that. I learn from what they told me not to do growing up. Don’t be like that, keep straight, stuff like that. So this is why I’m trying to find some kind of group or project  where I can get involved and help others to stay on track before they actually end up in the jail system.” Sister, 25</a:t>
            </a:r>
          </a:p>
          <a:p>
            <a:endParaRPr lang="en-US" sz="1600"/>
          </a:p>
        </p:txBody>
      </p:sp>
      <p:pic>
        <p:nvPicPr>
          <p:cNvPr id="7" name="Graphic 6" descr="Head with Gears">
            <a:extLst>
              <a:ext uri="{FF2B5EF4-FFF2-40B4-BE49-F238E27FC236}">
                <a16:creationId xmlns:a16="http://schemas.microsoft.com/office/drawing/2014/main" id="{FF984447-ED4F-4052-AF9C-6971071C8E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869180" y="2337118"/>
            <a:ext cx="3698456" cy="3698456"/>
          </a:xfrm>
          <a:prstGeom prst="rect">
            <a:avLst/>
          </a:prstGeom>
        </p:spPr>
      </p:pic>
    </p:spTree>
    <p:extLst>
      <p:ext uri="{BB962C8B-B14F-4D97-AF65-F5344CB8AC3E}">
        <p14:creationId xmlns:p14="http://schemas.microsoft.com/office/powerpoint/2010/main" val="12755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C7827FB-B370-4007-83D5-E83AD3D2C1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350" y="685800"/>
            <a:ext cx="7434909" cy="1151965"/>
          </a:xfrm>
        </p:spPr>
        <p:txBody>
          <a:bodyPr>
            <a:normAutofit fontScale="90000"/>
          </a:bodyPr>
          <a:lstStyle/>
          <a:p>
            <a:r>
              <a:rPr lang="en-US" sz="1800" b="1" dirty="0">
                <a:solidFill>
                  <a:schemeClr val="tx1"/>
                </a:solidFill>
              </a:rPr>
              <a:t/>
            </a:r>
            <a:br>
              <a:rPr lang="en-US" sz="1800" b="1" dirty="0">
                <a:solidFill>
                  <a:schemeClr val="tx1"/>
                </a:solidFill>
              </a:rPr>
            </a:br>
            <a:r>
              <a:rPr lang="en-US" sz="1800" b="1" dirty="0">
                <a:solidFill>
                  <a:schemeClr val="tx1"/>
                </a:solidFill>
              </a:rPr>
              <a:t>									</a:t>
            </a:r>
            <a:r>
              <a:rPr lang="en-US" sz="1800" dirty="0">
                <a:solidFill>
                  <a:schemeClr val="tx1"/>
                </a:solidFill>
              </a:rPr>
              <a:t/>
            </a:r>
            <a:br>
              <a:rPr lang="en-US" sz="1800" dirty="0">
                <a:solidFill>
                  <a:schemeClr val="tx1"/>
                </a:solidFill>
              </a:rPr>
            </a:br>
            <a:r>
              <a:rPr lang="en-US" sz="1800" dirty="0">
                <a:solidFill>
                  <a:schemeClr val="tx1"/>
                </a:solidFill>
              </a:rPr>
              <a:t>                                                </a:t>
            </a:r>
            <a:r>
              <a:rPr lang="en-US" sz="5400" dirty="0">
                <a:solidFill>
                  <a:schemeClr val="tx1"/>
                </a:solidFill>
              </a:rPr>
              <a:t>Everyone Loses</a:t>
            </a:r>
          </a:p>
        </p:txBody>
      </p:sp>
      <p:sp>
        <p:nvSpPr>
          <p:cNvPr id="12" name="5-Point Star 12">
            <a:extLst>
              <a:ext uri="{FF2B5EF4-FFF2-40B4-BE49-F238E27FC236}">
                <a16:creationId xmlns:a16="http://schemas.microsoft.com/office/drawing/2014/main" id="{51E038FF-4E72-4714-B9E9-B0AC148C72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6857" y="261324"/>
            <a:ext cx="703298"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BE76263-5B98-47A1-8CCE-E768383F01CC}"/>
              </a:ext>
            </a:extLst>
          </p:cNvPr>
          <p:cNvGraphicFramePr>
            <a:graphicFrameLocks noGrp="1"/>
          </p:cNvGraphicFramePr>
          <p:nvPr>
            <p:ph idx="1"/>
            <p:extLst>
              <p:ext uri="{D42A27DB-BD31-4B8C-83A1-F6EECF244321}">
                <p14:modId xmlns:p14="http://schemas.microsoft.com/office/powerpoint/2010/main" val="726024282"/>
              </p:ext>
            </p:extLst>
          </p:nvPr>
        </p:nvGraphicFramePr>
        <p:xfrm>
          <a:off x="514350" y="2063750"/>
          <a:ext cx="7796212"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75195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62" cy="4063620"/>
          </a:xfrm>
        </p:spPr>
        <p:txBody>
          <a:bodyPr/>
          <a:lstStyle/>
          <a:p>
            <a:r>
              <a:rPr lang="en-US" dirty="0"/>
              <a:t>             </a:t>
            </a:r>
            <a:r>
              <a:rPr lang="en-US" sz="5400" dirty="0"/>
              <a:t>recommendations</a:t>
            </a:r>
          </a:p>
        </p:txBody>
      </p:sp>
    </p:spTree>
    <p:extLst>
      <p:ext uri="{BB962C8B-B14F-4D97-AF65-F5344CB8AC3E}">
        <p14:creationId xmlns:p14="http://schemas.microsoft.com/office/powerpoint/2010/main" val="141745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0A9C49B-76D8-4E9B-B430-D1ADF40F1CF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3" name="Rectangle 22">
            <a:extLst>
              <a:ext uri="{FF2B5EF4-FFF2-40B4-BE49-F238E27FC236}">
                <a16:creationId xmlns:a16="http://schemas.microsoft.com/office/drawing/2014/main" id="{F88A5712-2FE0-4DD4-BDC6-099EA378A0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5" name="Freeform 9">
            <a:extLst>
              <a:ext uri="{FF2B5EF4-FFF2-40B4-BE49-F238E27FC236}">
                <a16:creationId xmlns:a16="http://schemas.microsoft.com/office/drawing/2014/main" id="{448E5503-E0F8-4B94-81A3-B1FA57623E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7" name="Rectangle 26">
            <a:extLst>
              <a:ext uri="{FF2B5EF4-FFF2-40B4-BE49-F238E27FC236}">
                <a16:creationId xmlns:a16="http://schemas.microsoft.com/office/drawing/2014/main" id="{CE54F896-85E7-4403-9E37-1B004731F8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514351" y="685800"/>
            <a:ext cx="2536460" cy="4846967"/>
          </a:xfrm>
        </p:spPr>
        <p:txBody>
          <a:bodyPr>
            <a:normAutofit/>
          </a:bodyPr>
          <a:lstStyle/>
          <a:p>
            <a:r>
              <a:rPr lang="en-US" sz="4200" dirty="0">
                <a:solidFill>
                  <a:srgbClr val="FFFFFF"/>
                </a:solidFill>
              </a:rPr>
              <a:t>OVERVIEW    OF RESEARCH</a:t>
            </a:r>
          </a:p>
        </p:txBody>
      </p:sp>
      <p:graphicFrame>
        <p:nvGraphicFramePr>
          <p:cNvPr id="16" name="Content Placeholder 6">
            <a:extLst>
              <a:ext uri="{FF2B5EF4-FFF2-40B4-BE49-F238E27FC236}">
                <a16:creationId xmlns:a16="http://schemas.microsoft.com/office/drawing/2014/main" id="{11CB0420-7CB2-4E2B-9BB9-2AE2D96FBC08}"/>
              </a:ext>
            </a:extLst>
          </p:cNvPr>
          <p:cNvGraphicFramePr>
            <a:graphicFrameLocks noGrp="1"/>
          </p:cNvGraphicFramePr>
          <p:nvPr>
            <p:ph idx="1"/>
            <p:extLst>
              <p:ext uri="{D42A27DB-BD31-4B8C-83A1-F6EECF244321}">
                <p14:modId xmlns:p14="http://schemas.microsoft.com/office/powerpoint/2010/main" val="809493997"/>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0562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54915C5-707B-4B29-9E6B-116367F841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0649" y="1237593"/>
            <a:ext cx="3161352" cy="4405756"/>
          </a:xfrm>
        </p:spPr>
        <p:txBody>
          <a:bodyPr anchor="ctr">
            <a:normAutofit/>
          </a:bodyPr>
          <a:lstStyle/>
          <a:p>
            <a:r>
              <a:rPr lang="en-US" sz="2800" dirty="0">
                <a:solidFill>
                  <a:srgbClr val="FFFFFF"/>
                </a:solidFill>
              </a:rPr>
              <a:t>Student Voices – Challenges and Recommendations</a:t>
            </a:r>
          </a:p>
        </p:txBody>
      </p:sp>
      <p:sp>
        <p:nvSpPr>
          <p:cNvPr id="17" name="Rectangle 16">
            <a:extLst>
              <a:ext uri="{FF2B5EF4-FFF2-40B4-BE49-F238E27FC236}">
                <a16:creationId xmlns:a16="http://schemas.microsoft.com/office/drawing/2014/main" id="{26B8E032-9914-4C00-B51A-C2DA16271D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43B4841E-E6B6-48C3-BA02-F73659C6DA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3415844" y="259307"/>
            <a:ext cx="5245555" cy="6028604"/>
          </a:xfrm>
        </p:spPr>
        <p:txBody>
          <a:bodyPr anchor="ctr">
            <a:normAutofit fontScale="47500" lnSpcReduction="20000"/>
          </a:bodyPr>
          <a:lstStyle/>
          <a:p>
            <a:pPr marL="0" indent="0">
              <a:lnSpc>
                <a:spcPct val="110000"/>
              </a:lnSpc>
              <a:buNone/>
            </a:pPr>
            <a:endParaRPr lang="en-US" sz="1200" dirty="0">
              <a:solidFill>
                <a:schemeClr val="tx1">
                  <a:lumMod val="95000"/>
                  <a:lumOff val="5000"/>
                </a:schemeClr>
              </a:solidFill>
            </a:endParaRPr>
          </a:p>
          <a:p>
            <a:pPr marL="0" indent="0">
              <a:lnSpc>
                <a:spcPct val="110000"/>
              </a:lnSpc>
              <a:buNone/>
            </a:pPr>
            <a:endParaRPr lang="en-US" sz="1200" dirty="0">
              <a:solidFill>
                <a:schemeClr val="tx1">
                  <a:lumMod val="95000"/>
                  <a:lumOff val="5000"/>
                </a:schemeClr>
              </a:solidFill>
            </a:endParaRPr>
          </a:p>
          <a:p>
            <a:pPr marL="0" indent="0">
              <a:lnSpc>
                <a:spcPct val="110000"/>
              </a:lnSpc>
              <a:buNone/>
            </a:pPr>
            <a:r>
              <a:rPr lang="en-US" sz="1200" dirty="0">
                <a:solidFill>
                  <a:schemeClr val="tx1">
                    <a:lumMod val="95000"/>
                    <a:lumOff val="5000"/>
                  </a:schemeClr>
                </a:solidFill>
                <a:latin typeface="Arial Black" panose="020B0A04020102020204" pitchFamily="34" charset="0"/>
              </a:rPr>
              <a:t> </a:t>
            </a:r>
            <a:r>
              <a:rPr lang="en-US" sz="2900" dirty="0">
                <a:solidFill>
                  <a:schemeClr val="tx1">
                    <a:lumMod val="95000"/>
                    <a:lumOff val="5000"/>
                  </a:schemeClr>
                </a:solidFill>
                <a:latin typeface="Arial Black" panose="020B0A04020102020204" pitchFamily="34" charset="0"/>
              </a:rPr>
              <a:t>“I didn’t have anybody to talk to who understood the process.”  Male, 53</a:t>
            </a:r>
          </a:p>
          <a:p>
            <a:pPr marL="0" indent="0">
              <a:lnSpc>
                <a:spcPct val="110000"/>
              </a:lnSpc>
              <a:buNone/>
            </a:pPr>
            <a:endParaRPr lang="en-US" sz="2900" dirty="0">
              <a:solidFill>
                <a:schemeClr val="tx1">
                  <a:lumMod val="95000"/>
                  <a:lumOff val="5000"/>
                </a:schemeClr>
              </a:solidFill>
              <a:latin typeface="Arial Black" panose="020B0A04020102020204" pitchFamily="34" charset="0"/>
            </a:endParaRPr>
          </a:p>
          <a:p>
            <a:pPr marL="0" indent="0">
              <a:lnSpc>
                <a:spcPct val="110000"/>
              </a:lnSpc>
              <a:buNone/>
            </a:pPr>
            <a:r>
              <a:rPr lang="en-US" sz="2900" dirty="0">
                <a:solidFill>
                  <a:schemeClr val="tx1">
                    <a:lumMod val="95000"/>
                    <a:lumOff val="5000"/>
                  </a:schemeClr>
                </a:solidFill>
                <a:latin typeface="Arial Black" panose="020B0A04020102020204" pitchFamily="34" charset="0"/>
              </a:rPr>
              <a:t>“For individuals that are formerly incarcerated one of the things that is necessary is that there’s a liaison here who understands the process, somebody that understands the space.” Male, 22 </a:t>
            </a:r>
          </a:p>
          <a:p>
            <a:pPr marL="0" indent="0">
              <a:lnSpc>
                <a:spcPct val="110000"/>
              </a:lnSpc>
              <a:buNone/>
            </a:pPr>
            <a:endParaRPr lang="en-US" sz="2900" dirty="0">
              <a:solidFill>
                <a:schemeClr val="tx1">
                  <a:lumMod val="95000"/>
                  <a:lumOff val="5000"/>
                </a:schemeClr>
              </a:solidFill>
              <a:latin typeface="Arial Black" panose="020B0A04020102020204" pitchFamily="34" charset="0"/>
            </a:endParaRPr>
          </a:p>
          <a:p>
            <a:pPr marL="0" indent="0">
              <a:lnSpc>
                <a:spcPct val="110000"/>
              </a:lnSpc>
              <a:buNone/>
            </a:pPr>
            <a:r>
              <a:rPr lang="en-US" sz="2900" dirty="0">
                <a:solidFill>
                  <a:schemeClr val="tx1">
                    <a:lumMod val="95000"/>
                    <a:lumOff val="5000"/>
                  </a:schemeClr>
                </a:solidFill>
                <a:latin typeface="Arial Black" panose="020B0A04020102020204" pitchFamily="34" charset="0"/>
              </a:rPr>
              <a:t>“LaGuardia could have some kind of contact with the probation and parole office.” Male, 35 </a:t>
            </a:r>
          </a:p>
          <a:p>
            <a:pPr marL="0" indent="0">
              <a:lnSpc>
                <a:spcPct val="110000"/>
              </a:lnSpc>
              <a:buNone/>
            </a:pPr>
            <a:endParaRPr lang="en-US" sz="2900" dirty="0">
              <a:solidFill>
                <a:schemeClr val="tx1">
                  <a:lumMod val="95000"/>
                  <a:lumOff val="5000"/>
                </a:schemeClr>
              </a:solidFill>
              <a:latin typeface="Arial Black" panose="020B0A04020102020204" pitchFamily="34" charset="0"/>
            </a:endParaRPr>
          </a:p>
          <a:p>
            <a:pPr marL="0" indent="0">
              <a:lnSpc>
                <a:spcPct val="110000"/>
              </a:lnSpc>
              <a:buNone/>
            </a:pPr>
            <a:r>
              <a:rPr lang="en-US" sz="2900" dirty="0">
                <a:solidFill>
                  <a:schemeClr val="tx1">
                    <a:lumMod val="95000"/>
                    <a:lumOff val="5000"/>
                  </a:schemeClr>
                </a:solidFill>
                <a:latin typeface="Arial Black" panose="020B0A04020102020204" pitchFamily="34" charset="0"/>
              </a:rPr>
              <a:t>“I really think there needs to be a reentry program for students that is already in school and also for students coming in. And those of us who have experience and have knowledge would be able to be more of a counsel than somebody with just book knowledge who’s never been to prison.” Male, 25</a:t>
            </a:r>
          </a:p>
          <a:p>
            <a:pPr marL="0" indent="0">
              <a:lnSpc>
                <a:spcPct val="110000"/>
              </a:lnSpc>
              <a:buNone/>
            </a:pPr>
            <a:endParaRPr lang="en-US" dirty="0">
              <a:solidFill>
                <a:schemeClr val="tx1">
                  <a:lumMod val="95000"/>
                  <a:lumOff val="5000"/>
                </a:schemeClr>
              </a:solidFill>
              <a:latin typeface="Arial Black" panose="020B0A04020102020204" pitchFamily="34" charset="0"/>
            </a:endParaRPr>
          </a:p>
          <a:p>
            <a:pPr marL="0" indent="0">
              <a:lnSpc>
                <a:spcPct val="110000"/>
              </a:lnSpc>
              <a:buNone/>
            </a:pPr>
            <a:r>
              <a:rPr lang="en-US" sz="4400" dirty="0">
                <a:solidFill>
                  <a:schemeClr val="tx1">
                    <a:lumMod val="95000"/>
                    <a:lumOff val="5000"/>
                  </a:schemeClr>
                </a:solidFill>
                <a:latin typeface="Arial Black" panose="020B0A04020102020204" pitchFamily="34" charset="0"/>
              </a:rPr>
              <a:t>     </a:t>
            </a:r>
            <a:endParaRPr lang="en-US" sz="1200" dirty="0">
              <a:solidFill>
                <a:schemeClr val="tx1">
                  <a:lumMod val="95000"/>
                  <a:lumOff val="5000"/>
                </a:schemeClr>
              </a:solidFill>
            </a:endParaRPr>
          </a:p>
          <a:p>
            <a:pPr>
              <a:lnSpc>
                <a:spcPct val="110000"/>
              </a:lnSpc>
            </a:pPr>
            <a:endParaRPr lang="en-US" sz="1200" dirty="0">
              <a:solidFill>
                <a:schemeClr val="tx1">
                  <a:lumMod val="95000"/>
                  <a:lumOff val="5000"/>
                </a:schemeClr>
              </a:solidFill>
            </a:endParaRPr>
          </a:p>
        </p:txBody>
      </p:sp>
    </p:spTree>
    <p:extLst>
      <p:ext uri="{BB962C8B-B14F-4D97-AF65-F5344CB8AC3E}">
        <p14:creationId xmlns:p14="http://schemas.microsoft.com/office/powerpoint/2010/main" val="1570160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770B4CD-535A-4FF2-B700-8C40F0031E9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7" name="Group 16">
            <a:extLst>
              <a:ext uri="{FF2B5EF4-FFF2-40B4-BE49-F238E27FC236}">
                <a16:creationId xmlns:a16="http://schemas.microsoft.com/office/drawing/2014/main" id="{42AB5EEF-5DB7-47EA-BB55-DC7DAC8A687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6644081"/>
            <a:chOff x="-25397" y="0"/>
            <a:chExt cx="12005350" cy="6644081"/>
          </a:xfrm>
        </p:grpSpPr>
        <p:sp useBgFill="1">
          <p:nvSpPr>
            <p:cNvPr id="18" name="Rectangle 17">
              <a:extLst>
                <a:ext uri="{FF2B5EF4-FFF2-40B4-BE49-F238E27FC236}">
                  <a16:creationId xmlns:a16="http://schemas.microsoft.com/office/drawing/2014/main" id="{2D031218-C353-46BE-8BA0-03B929089E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9" name="Freeform 11">
              <a:extLst>
                <a:ext uri="{FF2B5EF4-FFF2-40B4-BE49-F238E27FC236}">
                  <a16:creationId xmlns:a16="http://schemas.microsoft.com/office/drawing/2014/main" id="{63018239-79C0-4159-AE08-A6113D9AD9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Rectangle 19">
              <a:extLst>
                <a:ext uri="{FF2B5EF4-FFF2-40B4-BE49-F238E27FC236}">
                  <a16:creationId xmlns:a16="http://schemas.microsoft.com/office/drawing/2014/main" id="{A68094AE-62A3-4DD8-B617-758BE447B78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22" name="Picture 21">
            <a:extLst>
              <a:ext uri="{FF2B5EF4-FFF2-40B4-BE49-F238E27FC236}">
                <a16:creationId xmlns:a16="http://schemas.microsoft.com/office/drawing/2014/main" id="{9F5E1885-4B77-4930-AF94-83DC34F516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4" name="Rectangle 23">
            <a:extLst>
              <a:ext uri="{FF2B5EF4-FFF2-40B4-BE49-F238E27FC236}">
                <a16:creationId xmlns:a16="http://schemas.microsoft.com/office/drawing/2014/main" id="{12CED8F1-A066-4193-A0C6-FA32AABA2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6FC2AD83-6F23-413C-AD90-9F32AF8275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6" y="6581"/>
            <a:ext cx="8805960" cy="56002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367BE40-CEB0-42C0-A019-83612A9D1B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145" y="6581"/>
            <a:ext cx="3788440"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3A1CF79-E584-4525-AB80-C5E826445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0374" y="0"/>
            <a:ext cx="3788440" cy="5600215"/>
          </a:xfrm>
          <a:prstGeom prst="rect">
            <a:avLst/>
          </a:prstGeom>
          <a:gradFill flip="none" rotWithShape="1">
            <a:gsLst>
              <a:gs pos="0">
                <a:schemeClr val="tx1">
                  <a:alpha val="0"/>
                </a:schemeClr>
              </a:gs>
              <a:gs pos="54900">
                <a:srgbClr val="000000">
                  <a:alpha val="10000"/>
                </a:srgbClr>
              </a:gs>
              <a:gs pos="100000">
                <a:schemeClr val="tx1">
                  <a:alpha val="3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DFF68DC-7619-4C0C-B291-0018372D2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00215"/>
            <a:ext cx="8798814"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4" name="Freeform 9">
            <a:extLst>
              <a:ext uri="{FF2B5EF4-FFF2-40B4-BE49-F238E27FC236}">
                <a16:creationId xmlns:a16="http://schemas.microsoft.com/office/drawing/2014/main" id="{5003435F-4995-49A0-9B3D-4955D2822A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22824"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title"/>
          </p:nvPr>
        </p:nvSpPr>
        <p:spPr>
          <a:xfrm>
            <a:off x="676275" y="685800"/>
            <a:ext cx="8094627" cy="1151965"/>
          </a:xfrm>
        </p:spPr>
        <p:txBody>
          <a:bodyPr>
            <a:normAutofit/>
          </a:bodyPr>
          <a:lstStyle/>
          <a:p>
            <a:r>
              <a:rPr lang="en-US" sz="2800" b="1" dirty="0"/>
              <a:t>Proposed continuum of credit and ace services THAT incorporates student recommendations: </a:t>
            </a:r>
            <a:endParaRPr lang="en-US" sz="2800" dirty="0"/>
          </a:p>
        </p:txBody>
      </p:sp>
      <p:graphicFrame>
        <p:nvGraphicFramePr>
          <p:cNvPr id="5" name="Content Placeholder 2">
            <a:extLst>
              <a:ext uri="{FF2B5EF4-FFF2-40B4-BE49-F238E27FC236}">
                <a16:creationId xmlns:a16="http://schemas.microsoft.com/office/drawing/2014/main" id="{88E5AB8E-76C4-46DA-8BC0-97C65BC3BEA4}"/>
              </a:ext>
            </a:extLst>
          </p:cNvPr>
          <p:cNvGraphicFramePr>
            <a:graphicFrameLocks noGrp="1"/>
          </p:cNvGraphicFramePr>
          <p:nvPr>
            <p:ph idx="1"/>
            <p:extLst>
              <p:ext uri="{D42A27DB-BD31-4B8C-83A1-F6EECF244321}">
                <p14:modId xmlns:p14="http://schemas.microsoft.com/office/powerpoint/2010/main" val="25663204"/>
              </p:ext>
            </p:extLst>
          </p:nvPr>
        </p:nvGraphicFramePr>
        <p:xfrm>
          <a:off x="514350" y="2063750"/>
          <a:ext cx="8095059"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346242" y="5821907"/>
            <a:ext cx="5187322" cy="523220"/>
          </a:xfrm>
          <a:prstGeom prst="rect">
            <a:avLst/>
          </a:prstGeom>
          <a:noFill/>
        </p:spPr>
        <p:txBody>
          <a:bodyPr wrap="square" rtlCol="0">
            <a:spAutoFit/>
          </a:bodyPr>
          <a:lstStyle/>
          <a:p>
            <a:r>
              <a:rPr lang="en-US" sz="2800" dirty="0"/>
              <a:t>   DOCUMENTARY         SEGMENT</a:t>
            </a:r>
          </a:p>
        </p:txBody>
      </p:sp>
    </p:spTree>
    <p:extLst>
      <p:ext uri="{BB962C8B-B14F-4D97-AF65-F5344CB8AC3E}">
        <p14:creationId xmlns:p14="http://schemas.microsoft.com/office/powerpoint/2010/main" val="1645454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6E8DBD-6DBD-4FCB-8FE8-8F0425C0B67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0" name="Freeform 11">
            <a:extLst>
              <a:ext uri="{FF2B5EF4-FFF2-40B4-BE49-F238E27FC236}">
                <a16:creationId xmlns:a16="http://schemas.microsoft.com/office/drawing/2014/main" id="{70BE0118-665B-49AC-8ED9-B29C009CED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 name="Freeform 13">
            <a:extLst>
              <a:ext uri="{FF2B5EF4-FFF2-40B4-BE49-F238E27FC236}">
                <a16:creationId xmlns:a16="http://schemas.microsoft.com/office/drawing/2014/main" id="{DB8E4593-3024-4A7B-92FB-8114D72E57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 name="Freeform 25">
            <a:extLst>
              <a:ext uri="{FF2B5EF4-FFF2-40B4-BE49-F238E27FC236}">
                <a16:creationId xmlns:a16="http://schemas.microsoft.com/office/drawing/2014/main" id="{F72029E6-113E-4A42-8D29-4B796B39B9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14">
            <a:extLst>
              <a:ext uri="{FF2B5EF4-FFF2-40B4-BE49-F238E27FC236}">
                <a16:creationId xmlns:a16="http://schemas.microsoft.com/office/drawing/2014/main" id="{FBAE6AE5-2B20-46E6-B338-A385BFF09F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5-Point Star 24">
            <a:extLst>
              <a:ext uri="{FF2B5EF4-FFF2-40B4-BE49-F238E27FC236}">
                <a16:creationId xmlns:a16="http://schemas.microsoft.com/office/drawing/2014/main" id="{4555B12C-E2CF-448D-918F-96D0958DC6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rot="21420000">
            <a:off x="393401" y="656333"/>
            <a:ext cx="4071367" cy="2197376"/>
          </a:xfrm>
        </p:spPr>
        <p:txBody>
          <a:bodyPr vert="horz" lIns="91440" tIns="45720" rIns="91440" bIns="45720" rtlCol="0" anchor="b">
            <a:normAutofit/>
          </a:bodyPr>
          <a:lstStyle/>
          <a:p>
            <a:pPr algn="r"/>
            <a:r>
              <a:rPr lang="en-US" sz="6200" b="1" dirty="0"/>
              <a:t>Continuum of services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64517232"/>
              </p:ext>
            </p:extLst>
          </p:nvPr>
        </p:nvGraphicFramePr>
        <p:xfrm>
          <a:off x="119240" y="3373521"/>
          <a:ext cx="8258461" cy="39910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03390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7797662" cy="1151965"/>
          </a:xfrm>
        </p:spPr>
        <p:txBody>
          <a:bodyPr>
            <a:normAutofit/>
          </a:bodyPr>
          <a:lstStyle/>
          <a:p>
            <a:r>
              <a:rPr lang="en-US" dirty="0"/>
              <a:t>Combined Recommendations (1)</a:t>
            </a:r>
          </a:p>
        </p:txBody>
      </p:sp>
      <p:graphicFrame>
        <p:nvGraphicFramePr>
          <p:cNvPr id="5" name="Content Placeholder 2">
            <a:extLst>
              <a:ext uri="{FF2B5EF4-FFF2-40B4-BE49-F238E27FC236}">
                <a16:creationId xmlns:a16="http://schemas.microsoft.com/office/drawing/2014/main" id="{AF3F5016-21CA-4CED-8295-DC4CAF2134C8}"/>
              </a:ext>
            </a:extLst>
          </p:cNvPr>
          <p:cNvGraphicFramePr>
            <a:graphicFrameLocks noGrp="1"/>
          </p:cNvGraphicFramePr>
          <p:nvPr>
            <p:ph idx="1"/>
            <p:extLst>
              <p:ext uri="{D42A27DB-BD31-4B8C-83A1-F6EECF244321}">
                <p14:modId xmlns:p14="http://schemas.microsoft.com/office/powerpoint/2010/main" val="2673609556"/>
              </p:ext>
            </p:extLst>
          </p:nvPr>
        </p:nvGraphicFramePr>
        <p:xfrm>
          <a:off x="514350" y="2063750"/>
          <a:ext cx="7796212"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3936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7797662" cy="1151965"/>
          </a:xfrm>
        </p:spPr>
        <p:txBody>
          <a:bodyPr>
            <a:normAutofit/>
          </a:bodyPr>
          <a:lstStyle/>
          <a:p>
            <a:r>
              <a:rPr lang="en-US" dirty="0"/>
              <a:t>Combined Recommendations (2)</a:t>
            </a:r>
          </a:p>
        </p:txBody>
      </p:sp>
      <p:graphicFrame>
        <p:nvGraphicFramePr>
          <p:cNvPr id="5" name="Content Placeholder 2">
            <a:extLst>
              <a:ext uri="{FF2B5EF4-FFF2-40B4-BE49-F238E27FC236}">
                <a16:creationId xmlns:a16="http://schemas.microsoft.com/office/drawing/2014/main" id="{6486F1BE-1F01-48CC-88BD-40CBE581E3DD}"/>
              </a:ext>
            </a:extLst>
          </p:cNvPr>
          <p:cNvGraphicFramePr>
            <a:graphicFrameLocks noGrp="1"/>
          </p:cNvGraphicFramePr>
          <p:nvPr>
            <p:ph idx="1"/>
            <p:extLst>
              <p:ext uri="{D42A27DB-BD31-4B8C-83A1-F6EECF244321}">
                <p14:modId xmlns:p14="http://schemas.microsoft.com/office/powerpoint/2010/main" val="3100705494"/>
              </p:ext>
            </p:extLst>
          </p:nvPr>
        </p:nvGraphicFramePr>
        <p:xfrm>
          <a:off x="514350" y="2063750"/>
          <a:ext cx="7796212"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210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8E665F-010A-4CF3-9B64-5888D0D745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350" y="685800"/>
            <a:ext cx="8094627" cy="1151965"/>
          </a:xfrm>
        </p:spPr>
        <p:txBody>
          <a:bodyPr>
            <a:normAutofit/>
          </a:bodyPr>
          <a:lstStyle/>
          <a:p>
            <a:r>
              <a:rPr lang="en-US" dirty="0"/>
              <a:t>Combined Recommendations (3)</a:t>
            </a:r>
          </a:p>
        </p:txBody>
      </p:sp>
      <p:graphicFrame>
        <p:nvGraphicFramePr>
          <p:cNvPr id="5" name="Content Placeholder 2">
            <a:extLst>
              <a:ext uri="{FF2B5EF4-FFF2-40B4-BE49-F238E27FC236}">
                <a16:creationId xmlns:a16="http://schemas.microsoft.com/office/drawing/2014/main" id="{1323F738-757B-4A9D-B03F-377EF8FBAC39}"/>
              </a:ext>
            </a:extLst>
          </p:cNvPr>
          <p:cNvGraphicFramePr>
            <a:graphicFrameLocks noGrp="1"/>
          </p:cNvGraphicFramePr>
          <p:nvPr>
            <p:ph idx="1"/>
            <p:extLst>
              <p:ext uri="{D42A27DB-BD31-4B8C-83A1-F6EECF244321}">
                <p14:modId xmlns:p14="http://schemas.microsoft.com/office/powerpoint/2010/main" val="648450990"/>
              </p:ext>
            </p:extLst>
          </p:nvPr>
        </p:nvGraphicFramePr>
        <p:xfrm>
          <a:off x="514350" y="2063750"/>
          <a:ext cx="8095059" cy="390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7817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Top Corners Rounded 10">
            <a:extLst>
              <a:ext uri="{FF2B5EF4-FFF2-40B4-BE49-F238E27FC236}">
                <a16:creationId xmlns:a16="http://schemas.microsoft.com/office/drawing/2014/main" id="{A06622B5-0D3E-459F-977C-302B9D9989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8283" y="678426"/>
            <a:ext cx="2932144" cy="2895578"/>
          </a:xfrm>
          <a:prstGeom prst="round2SameRect">
            <a:avLst>
              <a:gd name="adj1" fmla="val 4735"/>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A8C57116-FF6E-4139-8821-B2C87DACD7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3196"/>
            <a:ext cx="2770632" cy="2606040"/>
          </a:xfrm>
          <a:custGeom>
            <a:avLst/>
            <a:gdLst>
              <a:gd name="connsiteX0" fmla="*/ 0 w 3694176"/>
              <a:gd name="connsiteY0" fmla="*/ 0 h 2606040"/>
              <a:gd name="connsiteX1" fmla="*/ 3578728 w 3694176"/>
              <a:gd name="connsiteY1" fmla="*/ 0 h 2606040"/>
              <a:gd name="connsiteX2" fmla="*/ 3694176 w 3694176"/>
              <a:gd name="connsiteY2" fmla="*/ 115448 h 2606040"/>
              <a:gd name="connsiteX3" fmla="*/ 3694176 w 3694176"/>
              <a:gd name="connsiteY3" fmla="*/ 2490592 h 2606040"/>
              <a:gd name="connsiteX4" fmla="*/ 3578728 w 3694176"/>
              <a:gd name="connsiteY4" fmla="*/ 2606040 h 2606040"/>
              <a:gd name="connsiteX5" fmla="*/ 0 w 3694176"/>
              <a:gd name="connsiteY5" fmla="*/ 2606040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4176" h="2606040">
                <a:moveTo>
                  <a:pt x="0" y="0"/>
                </a:moveTo>
                <a:lnTo>
                  <a:pt x="3578728" y="0"/>
                </a:lnTo>
                <a:cubicBezTo>
                  <a:pt x="3642488" y="0"/>
                  <a:pt x="3694176" y="51688"/>
                  <a:pt x="3694176" y="115448"/>
                </a:cubicBezTo>
                <a:lnTo>
                  <a:pt x="3694176" y="2490592"/>
                </a:lnTo>
                <a:cubicBezTo>
                  <a:pt x="3694176" y="2554352"/>
                  <a:pt x="3642488" y="2606040"/>
                  <a:pt x="3578728" y="2606040"/>
                </a:cubicBezTo>
                <a:lnTo>
                  <a:pt x="0" y="26060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p:cNvPicPr>
            <a:picLocks noChangeAspect="1"/>
          </p:cNvPicPr>
          <p:nvPr/>
        </p:nvPicPr>
        <p:blipFill>
          <a:blip r:embed="rId2"/>
          <a:stretch>
            <a:fillRect/>
          </a:stretch>
        </p:blipFill>
        <p:spPr>
          <a:xfrm>
            <a:off x="178815" y="1241341"/>
            <a:ext cx="2288017" cy="1799906"/>
          </a:xfrm>
          <a:prstGeom prst="rect">
            <a:avLst/>
          </a:prstGeom>
        </p:spPr>
      </p:pic>
      <p:sp>
        <p:nvSpPr>
          <p:cNvPr id="15" name="Rectangle: Top Corners Rounded 14">
            <a:extLst>
              <a:ext uri="{FF2B5EF4-FFF2-40B4-BE49-F238E27FC236}">
                <a16:creationId xmlns:a16="http://schemas.microsoft.com/office/drawing/2014/main" id="{B22EB6A2-EE25-4D0A-B8F7-560339BF7E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17867" y="-1"/>
            <a:ext cx="3249409" cy="3130998"/>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D2C3104C-4206-4F13-AC1B-BD1A0833E7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0669" y="1"/>
            <a:ext cx="3003804" cy="2962656"/>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p:cNvPicPr>
            <a:picLocks noChangeAspect="1"/>
          </p:cNvPicPr>
          <p:nvPr/>
        </p:nvPicPr>
        <p:blipFill>
          <a:blip r:embed="rId3"/>
          <a:stretch>
            <a:fillRect/>
          </a:stretch>
        </p:blipFill>
        <p:spPr>
          <a:xfrm>
            <a:off x="3626889" y="374956"/>
            <a:ext cx="2211296" cy="2211296"/>
          </a:xfrm>
          <a:prstGeom prst="rect">
            <a:avLst/>
          </a:prstGeom>
        </p:spPr>
      </p:pic>
      <p:sp>
        <p:nvSpPr>
          <p:cNvPr id="19" name="Rectangle: Top Corners Rounded 18">
            <a:extLst>
              <a:ext uri="{FF2B5EF4-FFF2-40B4-BE49-F238E27FC236}">
                <a16:creationId xmlns:a16="http://schemas.microsoft.com/office/drawing/2014/main" id="{E075FF7B-260C-401F-825B-033879C5EB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3117867" y="3506700"/>
            <a:ext cx="3249408" cy="3351300"/>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1D5037CA-A2EE-4AB1-869B-76219B61EB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240669" y="3675040"/>
            <a:ext cx="3003804" cy="3182960"/>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p:cNvPicPr>
            <a:picLocks noChangeAspect="1"/>
          </p:cNvPicPr>
          <p:nvPr/>
        </p:nvPicPr>
        <p:blipFill>
          <a:blip r:embed="rId4"/>
          <a:stretch>
            <a:fillRect/>
          </a:stretch>
        </p:blipFill>
        <p:spPr>
          <a:xfrm>
            <a:off x="3670472" y="4045477"/>
            <a:ext cx="2047870" cy="2382619"/>
          </a:xfrm>
          <a:prstGeom prst="rect">
            <a:avLst/>
          </a:prstGeom>
        </p:spPr>
      </p:pic>
      <p:sp>
        <p:nvSpPr>
          <p:cNvPr id="23" name="Rectangle: Top Corners Rounded 22">
            <a:extLst>
              <a:ext uri="{FF2B5EF4-FFF2-40B4-BE49-F238E27FC236}">
                <a16:creationId xmlns:a16="http://schemas.microsoft.com/office/drawing/2014/main" id="{03EE06E7-68E3-478C-8B9B-551876F1B7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336412" y="1907413"/>
            <a:ext cx="5054856" cy="2560320"/>
          </a:xfrm>
          <a:prstGeom prst="round2SameRect">
            <a:avLst>
              <a:gd name="adj1" fmla="val 3803"/>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34533210-0571-49A3-9F72-A917C934BC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410" y="823849"/>
            <a:ext cx="2434590" cy="4727448"/>
          </a:xfrm>
          <a:custGeom>
            <a:avLst/>
            <a:gdLst>
              <a:gd name="connsiteX0" fmla="*/ 75732 w 3246120"/>
              <a:gd name="connsiteY0" fmla="*/ 0 h 4727448"/>
              <a:gd name="connsiteX1" fmla="*/ 3246120 w 3246120"/>
              <a:gd name="connsiteY1" fmla="*/ 0 h 4727448"/>
              <a:gd name="connsiteX2" fmla="*/ 3246120 w 3246120"/>
              <a:gd name="connsiteY2" fmla="*/ 4727448 h 4727448"/>
              <a:gd name="connsiteX3" fmla="*/ 75732 w 3246120"/>
              <a:gd name="connsiteY3" fmla="*/ 4727448 h 4727448"/>
              <a:gd name="connsiteX4" fmla="*/ 0 w 3246120"/>
              <a:gd name="connsiteY4" fmla="*/ 4651716 h 4727448"/>
              <a:gd name="connsiteX5" fmla="*/ 0 w 3246120"/>
              <a:gd name="connsiteY5" fmla="*/ 75732 h 4727448"/>
              <a:gd name="connsiteX6" fmla="*/ 75732 w 3246120"/>
              <a:gd name="connsiteY6" fmla="*/ 0 h 472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20" h="4727448">
                <a:moveTo>
                  <a:pt x="75732" y="0"/>
                </a:moveTo>
                <a:lnTo>
                  <a:pt x="3246120" y="0"/>
                </a:lnTo>
                <a:lnTo>
                  <a:pt x="3246120" y="4727448"/>
                </a:lnTo>
                <a:lnTo>
                  <a:pt x="75732" y="4727448"/>
                </a:lnTo>
                <a:cubicBezTo>
                  <a:pt x="33906" y="4727448"/>
                  <a:pt x="0" y="4693542"/>
                  <a:pt x="0" y="4651716"/>
                </a:cubicBezTo>
                <a:lnTo>
                  <a:pt x="0" y="75732"/>
                </a:lnTo>
                <a:cubicBezTo>
                  <a:pt x="0" y="33906"/>
                  <a:pt x="33906" y="0"/>
                  <a:pt x="757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p:cNvPicPr>
            <a:picLocks noChangeAspect="1"/>
          </p:cNvPicPr>
          <p:nvPr/>
        </p:nvPicPr>
        <p:blipFill>
          <a:blip r:embed="rId5"/>
          <a:stretch>
            <a:fillRect/>
          </a:stretch>
        </p:blipFill>
        <p:spPr>
          <a:xfrm>
            <a:off x="7029924" y="2138950"/>
            <a:ext cx="1772882" cy="2194481"/>
          </a:xfrm>
          <a:prstGeom prst="rect">
            <a:avLst/>
          </a:prstGeom>
        </p:spPr>
      </p:pic>
    </p:spTree>
    <p:extLst>
      <p:ext uri="{BB962C8B-B14F-4D97-AF65-F5344CB8AC3E}">
        <p14:creationId xmlns:p14="http://schemas.microsoft.com/office/powerpoint/2010/main" val="3974481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7797662" cy="1151965"/>
          </a:xfrm>
        </p:spPr>
        <p:txBody>
          <a:bodyPr>
            <a:normAutofit/>
          </a:bodyPr>
          <a:lstStyle/>
          <a:p>
            <a:r>
              <a:rPr lang="en-US" dirty="0"/>
              <a:t>Combined Recommendations (4)</a:t>
            </a:r>
          </a:p>
        </p:txBody>
      </p:sp>
      <p:graphicFrame>
        <p:nvGraphicFramePr>
          <p:cNvPr id="5" name="Content Placeholder 2">
            <a:extLst>
              <a:ext uri="{FF2B5EF4-FFF2-40B4-BE49-F238E27FC236}">
                <a16:creationId xmlns:a16="http://schemas.microsoft.com/office/drawing/2014/main" id="{DEBA3B66-D42B-4F30-AD91-7F888C07EFFC}"/>
              </a:ext>
            </a:extLst>
          </p:cNvPr>
          <p:cNvGraphicFramePr>
            <a:graphicFrameLocks noGrp="1"/>
          </p:cNvGraphicFramePr>
          <p:nvPr>
            <p:ph idx="1"/>
            <p:extLst>
              <p:ext uri="{D42A27DB-BD31-4B8C-83A1-F6EECF244321}">
                <p14:modId xmlns:p14="http://schemas.microsoft.com/office/powerpoint/2010/main" val="1704771062"/>
              </p:ext>
            </p:extLst>
          </p:nvPr>
        </p:nvGraphicFramePr>
        <p:xfrm>
          <a:off x="514350" y="2063750"/>
          <a:ext cx="7796212"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182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54915C5-707B-4B29-9E6B-116367F841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2642" cy="6858000"/>
          </a:xfrm>
          <a:custGeom>
            <a:avLst/>
            <a:gdLst>
              <a:gd name="connsiteX0" fmla="*/ 1 w 4061802"/>
              <a:gd name="connsiteY0" fmla="*/ 0 h 6858000"/>
              <a:gd name="connsiteX1" fmla="*/ 4059081 w 4061802"/>
              <a:gd name="connsiteY1" fmla="*/ 0 h 6858000"/>
              <a:gd name="connsiteX2" fmla="*/ 4059081 w 4061802"/>
              <a:gd name="connsiteY2" fmla="*/ 2339825 h 6858000"/>
              <a:gd name="connsiteX3" fmla="*/ 4061802 w 4061802"/>
              <a:gd name="connsiteY3" fmla="*/ 2339683 h 6858000"/>
              <a:gd name="connsiteX4" fmla="*/ 4061802 w 4061802"/>
              <a:gd name="connsiteY4" fmla="*/ 3776054 h 6858000"/>
              <a:gd name="connsiteX5" fmla="*/ 4059081 w 4061802"/>
              <a:gd name="connsiteY5" fmla="*/ 3776199 h 6858000"/>
              <a:gd name="connsiteX6" fmla="*/ 4059081 w 4061802"/>
              <a:gd name="connsiteY6" fmla="*/ 6858000 h 6858000"/>
              <a:gd name="connsiteX7" fmla="*/ 1 w 4061802"/>
              <a:gd name="connsiteY7" fmla="*/ 6858000 h 6858000"/>
              <a:gd name="connsiteX8" fmla="*/ 1 w 4061802"/>
              <a:gd name="connsiteY8" fmla="*/ 3992604 h 6858000"/>
              <a:gd name="connsiteX9" fmla="*/ 0 w 4061802"/>
              <a:gd name="connsiteY9" fmla="*/ 3992604 h 6858000"/>
              <a:gd name="connsiteX10" fmla="*/ 0 w 4061802"/>
              <a:gd name="connsiteY10" fmla="*/ 2552279 h 6858000"/>
              <a:gd name="connsiteX11" fmla="*/ 1 w 4061802"/>
              <a:gd name="connsiteY11" fmla="*/ 25522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802" h="6858000">
                <a:moveTo>
                  <a:pt x="1" y="0"/>
                </a:moveTo>
                <a:lnTo>
                  <a:pt x="4059081" y="0"/>
                </a:lnTo>
                <a:lnTo>
                  <a:pt x="4059081" y="2339825"/>
                </a:lnTo>
                <a:lnTo>
                  <a:pt x="4061802" y="2339683"/>
                </a:lnTo>
                <a:lnTo>
                  <a:pt x="4061802" y="3776054"/>
                </a:lnTo>
                <a:lnTo>
                  <a:pt x="4059081" y="3776199"/>
                </a:lnTo>
                <a:lnTo>
                  <a:pt x="4059081" y="6858000"/>
                </a:lnTo>
                <a:lnTo>
                  <a:pt x="1" y="6858000"/>
                </a:lnTo>
                <a:lnTo>
                  <a:pt x="1" y="3992604"/>
                </a:lnTo>
                <a:lnTo>
                  <a:pt x="0" y="3992604"/>
                </a:lnTo>
                <a:lnTo>
                  <a:pt x="0" y="2552279"/>
                </a:lnTo>
                <a:lnTo>
                  <a:pt x="1" y="2552279"/>
                </a:lnTo>
                <a:close/>
              </a:path>
            </a:pathLst>
          </a:custGeom>
          <a:gradFill flip="none" rotWithShape="1">
            <a:gsLst>
              <a:gs pos="34000">
                <a:schemeClr val="accent1"/>
              </a:gs>
              <a:gs pos="100000">
                <a:schemeClr val="accent1">
                  <a:lumMod val="50000"/>
                </a:schemeClr>
              </a:gs>
            </a:gsLst>
            <a:lin ang="3600000" scaled="0"/>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2600" y="1226122"/>
            <a:ext cx="2290701" cy="4405756"/>
          </a:xfrm>
        </p:spPr>
        <p:txBody>
          <a:bodyPr anchor="ctr">
            <a:normAutofit/>
          </a:bodyPr>
          <a:lstStyle/>
          <a:p>
            <a:r>
              <a:rPr lang="en-US" sz="3100">
                <a:solidFill>
                  <a:srgbClr val="FFFFFF"/>
                </a:solidFill>
              </a:rPr>
              <a:t>Resources Needed</a:t>
            </a:r>
          </a:p>
        </p:txBody>
      </p:sp>
      <p:sp>
        <p:nvSpPr>
          <p:cNvPr id="17" name="Rectangle 16">
            <a:extLst>
              <a:ext uri="{FF2B5EF4-FFF2-40B4-BE49-F238E27FC236}">
                <a16:creationId xmlns:a16="http://schemas.microsoft.com/office/drawing/2014/main" id="{26B8E032-9914-4C00-B51A-C2DA16271D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1299" cy="685800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43B4841E-E6B6-48C3-BA02-F73659C6DA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51" y="1"/>
            <a:ext cx="6097649" cy="6857999"/>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3892731" y="259307"/>
            <a:ext cx="4417648" cy="6141493"/>
          </a:xfrm>
        </p:spPr>
        <p:txBody>
          <a:bodyPr anchor="ctr">
            <a:noAutofit/>
          </a:bodyPr>
          <a:lstStyle/>
          <a:p>
            <a:pPr>
              <a:lnSpc>
                <a:spcPct val="110000"/>
              </a:lnSpc>
            </a:pPr>
            <a:endParaRPr lang="en-US" sz="1400" b="1" dirty="0">
              <a:solidFill>
                <a:schemeClr val="accent1">
                  <a:lumMod val="50000"/>
                </a:schemeClr>
              </a:solidFill>
              <a:latin typeface="Calibri"/>
              <a:cs typeface="Calibri"/>
            </a:endParaRPr>
          </a:p>
          <a:p>
            <a:pPr marL="0" indent="0">
              <a:lnSpc>
                <a:spcPct val="110000"/>
              </a:lnSpc>
              <a:buNone/>
            </a:pPr>
            <a:r>
              <a:rPr lang="en-US" sz="1400" b="1" u="sng" dirty="0">
                <a:solidFill>
                  <a:schemeClr val="accent1">
                    <a:lumMod val="50000"/>
                  </a:schemeClr>
                </a:solidFill>
                <a:latin typeface="Calibri"/>
                <a:cs typeface="Calibri"/>
              </a:rPr>
              <a:t>Short Term  -- No cost</a:t>
            </a:r>
          </a:p>
          <a:p>
            <a:pPr>
              <a:lnSpc>
                <a:spcPct val="110000"/>
              </a:lnSpc>
            </a:pPr>
            <a:r>
              <a:rPr lang="en-US" sz="1400" b="1" dirty="0">
                <a:solidFill>
                  <a:schemeClr val="accent1">
                    <a:lumMod val="50000"/>
                  </a:schemeClr>
                </a:solidFill>
                <a:latin typeface="Calibri"/>
                <a:cs typeface="Calibri"/>
              </a:rPr>
              <a:t>CREATE AND NURTURE relationships with CBOs including College Initiative, College and Community Fellowship, Fortune SOCIETY, Osborne ASSOCIATION and Hudson Link</a:t>
            </a:r>
          </a:p>
          <a:p>
            <a:pPr>
              <a:lnSpc>
                <a:spcPct val="110000"/>
              </a:lnSpc>
            </a:pPr>
            <a:r>
              <a:rPr lang="en-US" sz="1400" b="1" dirty="0">
                <a:solidFill>
                  <a:schemeClr val="accent1">
                    <a:lumMod val="50000"/>
                  </a:schemeClr>
                </a:solidFill>
                <a:latin typeface="Calibri"/>
                <a:cs typeface="Calibri"/>
              </a:rPr>
              <a:t>Set up partnerships with governmental REENTRY ORGANIZATIONS INCLUDING ACCES-VR and NYSCRTF</a:t>
            </a:r>
          </a:p>
          <a:p>
            <a:pPr>
              <a:lnSpc>
                <a:spcPct val="110000"/>
              </a:lnSpc>
            </a:pPr>
            <a:r>
              <a:rPr lang="en-US" sz="1400" b="1" dirty="0">
                <a:solidFill>
                  <a:schemeClr val="accent1">
                    <a:lumMod val="50000"/>
                  </a:schemeClr>
                </a:solidFill>
                <a:latin typeface="Calibri"/>
                <a:cs typeface="Calibri"/>
              </a:rPr>
              <a:t>Use ADVISEMENT  SESSIONS to disseminate </a:t>
            </a:r>
            <a:r>
              <a:rPr lang="en-US" sz="1400" b="1" dirty="0" err="1">
                <a:solidFill>
                  <a:schemeClr val="accent1">
                    <a:lumMod val="50000"/>
                  </a:schemeClr>
                </a:solidFill>
                <a:latin typeface="Calibri"/>
                <a:cs typeface="Calibri"/>
              </a:rPr>
              <a:t>infoRMATION</a:t>
            </a:r>
            <a:endParaRPr lang="en-US" sz="1400" b="1" dirty="0">
              <a:solidFill>
                <a:schemeClr val="accent1">
                  <a:lumMod val="50000"/>
                </a:schemeClr>
              </a:solidFill>
              <a:latin typeface="Calibri"/>
              <a:cs typeface="Calibri"/>
            </a:endParaRPr>
          </a:p>
          <a:p>
            <a:pPr>
              <a:lnSpc>
                <a:spcPct val="110000"/>
              </a:lnSpc>
            </a:pPr>
            <a:r>
              <a:rPr lang="en-US" sz="1400" b="1" dirty="0">
                <a:solidFill>
                  <a:schemeClr val="accent1">
                    <a:lumMod val="50000"/>
                  </a:schemeClr>
                </a:solidFill>
                <a:latin typeface="Calibri"/>
                <a:cs typeface="Calibri"/>
              </a:rPr>
              <a:t>Consolidate </a:t>
            </a:r>
            <a:r>
              <a:rPr lang="en-US" sz="1400" b="1" dirty="0" err="1">
                <a:solidFill>
                  <a:schemeClr val="accent1">
                    <a:lumMod val="50000"/>
                  </a:schemeClr>
                </a:solidFill>
                <a:latin typeface="Calibri"/>
                <a:cs typeface="Calibri"/>
              </a:rPr>
              <a:t>LaGCC</a:t>
            </a:r>
            <a:r>
              <a:rPr lang="en-US" sz="1400" b="1" dirty="0">
                <a:solidFill>
                  <a:schemeClr val="accent1">
                    <a:lumMod val="50000"/>
                  </a:schemeClr>
                </a:solidFill>
                <a:latin typeface="Calibri"/>
                <a:cs typeface="Calibri"/>
              </a:rPr>
              <a:t>  presence  IN CORRECTIONAL facilities for pre-release engagement.</a:t>
            </a:r>
          </a:p>
          <a:p>
            <a:pPr marL="0" indent="0">
              <a:lnSpc>
                <a:spcPct val="100000"/>
              </a:lnSpc>
              <a:buNone/>
            </a:pPr>
            <a:r>
              <a:rPr lang="en-US" sz="1400" b="1" u="sng" dirty="0">
                <a:solidFill>
                  <a:schemeClr val="accent1">
                    <a:lumMod val="50000"/>
                  </a:schemeClr>
                </a:solidFill>
                <a:latin typeface="Calibri"/>
                <a:cs typeface="Calibri"/>
              </a:rPr>
              <a:t>Medium Term </a:t>
            </a:r>
          </a:p>
          <a:p>
            <a:pPr>
              <a:lnSpc>
                <a:spcPct val="100000"/>
              </a:lnSpc>
            </a:pPr>
            <a:r>
              <a:rPr lang="en-US" sz="1400" b="1" dirty="0">
                <a:solidFill>
                  <a:schemeClr val="accent1">
                    <a:lumMod val="50000"/>
                  </a:schemeClr>
                </a:solidFill>
                <a:latin typeface="Calibri"/>
                <a:cs typeface="Calibri"/>
              </a:rPr>
              <a:t>Professional development for front-line, financial aid and admissions staff so they are </a:t>
            </a:r>
            <a:r>
              <a:rPr lang="en-US" sz="1400" b="1" dirty="0" smtClean="0">
                <a:solidFill>
                  <a:schemeClr val="accent1">
                    <a:lumMod val="50000"/>
                  </a:schemeClr>
                </a:solidFill>
                <a:latin typeface="Calibri"/>
                <a:cs typeface="Calibri"/>
              </a:rPr>
              <a:t> aware </a:t>
            </a:r>
            <a:r>
              <a:rPr lang="en-US" sz="1400" b="1" dirty="0">
                <a:solidFill>
                  <a:schemeClr val="accent1">
                    <a:lumMod val="50000"/>
                  </a:schemeClr>
                </a:solidFill>
                <a:latin typeface="Calibri"/>
                <a:cs typeface="Calibri"/>
              </a:rPr>
              <a:t>of </a:t>
            </a:r>
            <a:r>
              <a:rPr lang="en-US" sz="1400" b="1" dirty="0" smtClean="0">
                <a:solidFill>
                  <a:schemeClr val="accent1">
                    <a:lumMod val="50000"/>
                  </a:schemeClr>
                </a:solidFill>
                <a:latin typeface="Calibri"/>
                <a:cs typeface="Calibri"/>
              </a:rPr>
              <a:t>systemic issues</a:t>
            </a:r>
            <a:endParaRPr lang="en-US" sz="1400" b="1" dirty="0">
              <a:solidFill>
                <a:schemeClr val="accent1">
                  <a:lumMod val="50000"/>
                </a:schemeClr>
              </a:solidFill>
              <a:latin typeface="Calibri"/>
              <a:cs typeface="Calibri"/>
            </a:endParaRPr>
          </a:p>
          <a:p>
            <a:pPr marL="0" indent="0">
              <a:lnSpc>
                <a:spcPct val="110000"/>
              </a:lnSpc>
              <a:buNone/>
            </a:pPr>
            <a:r>
              <a:rPr lang="en-US" sz="1400" b="1" u="sng" dirty="0">
                <a:solidFill>
                  <a:schemeClr val="accent1">
                    <a:lumMod val="50000"/>
                  </a:schemeClr>
                </a:solidFill>
                <a:latin typeface="Calibri"/>
                <a:cs typeface="Calibri"/>
              </a:rPr>
              <a:t>Long Term</a:t>
            </a:r>
          </a:p>
          <a:p>
            <a:pPr>
              <a:lnSpc>
                <a:spcPct val="110000"/>
              </a:lnSpc>
            </a:pPr>
            <a:r>
              <a:rPr lang="en-US" sz="1400" b="1" dirty="0">
                <a:solidFill>
                  <a:schemeClr val="accent1">
                    <a:lumMod val="50000"/>
                  </a:schemeClr>
                </a:solidFill>
                <a:latin typeface="Calibri"/>
                <a:cs typeface="Calibri"/>
              </a:rPr>
              <a:t>Director of “reentry” Office </a:t>
            </a:r>
          </a:p>
          <a:p>
            <a:pPr>
              <a:lnSpc>
                <a:spcPct val="110000"/>
              </a:lnSpc>
            </a:pPr>
            <a:r>
              <a:rPr lang="en-US" sz="1400" b="1" dirty="0">
                <a:solidFill>
                  <a:schemeClr val="accent1">
                    <a:lumMod val="50000"/>
                  </a:schemeClr>
                </a:solidFill>
                <a:latin typeface="Calibri"/>
                <a:cs typeface="Calibri"/>
              </a:rPr>
              <a:t>PEER OR STUDENT navigator</a:t>
            </a:r>
          </a:p>
          <a:p>
            <a:pPr>
              <a:lnSpc>
                <a:spcPct val="110000"/>
              </a:lnSpc>
            </a:pPr>
            <a:r>
              <a:rPr lang="en-US" sz="1400" b="1" dirty="0">
                <a:solidFill>
                  <a:schemeClr val="accent1">
                    <a:lumMod val="50000"/>
                  </a:schemeClr>
                </a:solidFill>
                <a:latin typeface="Calibri"/>
                <a:cs typeface="Calibri"/>
              </a:rPr>
              <a:t>Inclusion in college wide and middle states accreditation strategic plan</a:t>
            </a:r>
          </a:p>
          <a:p>
            <a:pPr>
              <a:lnSpc>
                <a:spcPct val="110000"/>
              </a:lnSpc>
              <a:buNone/>
            </a:pPr>
            <a:endParaRPr lang="en-US" sz="1400" b="1" dirty="0">
              <a:solidFill>
                <a:schemeClr val="accent1">
                  <a:lumMod val="50000"/>
                </a:schemeClr>
              </a:solidFill>
              <a:latin typeface="Calibri"/>
              <a:cs typeface="Calibri"/>
            </a:endParaRPr>
          </a:p>
        </p:txBody>
      </p:sp>
    </p:spTree>
    <p:extLst>
      <p:ext uri="{BB962C8B-B14F-4D97-AF65-F5344CB8AC3E}">
        <p14:creationId xmlns:p14="http://schemas.microsoft.com/office/powerpoint/2010/main" val="15434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5528" y="2470245"/>
            <a:ext cx="5398765" cy="923330"/>
          </a:xfrm>
          <a:prstGeom prst="rect">
            <a:avLst/>
          </a:prstGeom>
          <a:noFill/>
        </p:spPr>
        <p:txBody>
          <a:bodyPr wrap="square" rtlCol="0">
            <a:spAutoFit/>
          </a:bodyPr>
          <a:lstStyle/>
          <a:p>
            <a:r>
              <a:rPr lang="en-US" sz="5400" dirty="0">
                <a:solidFill>
                  <a:schemeClr val="accent1"/>
                </a:solidFill>
              </a:rPr>
              <a:t>NEW PROJECTS</a:t>
            </a:r>
          </a:p>
        </p:txBody>
      </p:sp>
    </p:spTree>
    <p:extLst>
      <p:ext uri="{BB962C8B-B14F-4D97-AF65-F5344CB8AC3E}">
        <p14:creationId xmlns:p14="http://schemas.microsoft.com/office/powerpoint/2010/main" val="157842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62" cy="3613244"/>
          </a:xfrm>
        </p:spPr>
        <p:txBody>
          <a:bodyPr/>
          <a:lstStyle/>
          <a:p>
            <a:r>
              <a:rPr lang="en-US" dirty="0"/>
              <a:t>Research designs and process</a:t>
            </a:r>
          </a:p>
        </p:txBody>
      </p:sp>
    </p:spTree>
    <p:extLst>
      <p:ext uri="{BB962C8B-B14F-4D97-AF65-F5344CB8AC3E}">
        <p14:creationId xmlns:p14="http://schemas.microsoft.com/office/powerpoint/2010/main" val="4139596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C886762-16F0-4868-B83A-26174621418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0" name="Freeform 11">
            <a:extLst>
              <a:ext uri="{FF2B5EF4-FFF2-40B4-BE49-F238E27FC236}">
                <a16:creationId xmlns:a16="http://schemas.microsoft.com/office/drawing/2014/main" id="{D2B54B4E-3454-4B76-B85A-8512B77298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2" name="Freeform 13">
            <a:extLst>
              <a:ext uri="{FF2B5EF4-FFF2-40B4-BE49-F238E27FC236}">
                <a16:creationId xmlns:a16="http://schemas.microsoft.com/office/drawing/2014/main" id="{7EFFE965-5586-4889-A74D-3A6080D04B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4" name="Freeform 25">
            <a:extLst>
              <a:ext uri="{FF2B5EF4-FFF2-40B4-BE49-F238E27FC236}">
                <a16:creationId xmlns:a16="http://schemas.microsoft.com/office/drawing/2014/main" id="{5BC4125D-18D9-4A65-82B6-C24FE9434F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6" name="Freeform 14">
            <a:extLst>
              <a:ext uri="{FF2B5EF4-FFF2-40B4-BE49-F238E27FC236}">
                <a16:creationId xmlns:a16="http://schemas.microsoft.com/office/drawing/2014/main" id="{A86DE327-0F45-4F54-BB6C-68A093CE55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8" name="5-Point Star 24">
            <a:extLst>
              <a:ext uri="{FF2B5EF4-FFF2-40B4-BE49-F238E27FC236}">
                <a16:creationId xmlns:a16="http://schemas.microsoft.com/office/drawing/2014/main" id="{795857C2-E6E7-405A-B5A3-4DE3B50A7B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p:cNvPicPr>
            <a:picLocks noGrp="1" noChangeAspect="1"/>
          </p:cNvPicPr>
          <p:nvPr>
            <p:ph idx="1"/>
          </p:nvPr>
        </p:nvPicPr>
        <p:blipFill rotWithShape="1">
          <a:blip r:embed="rId3"/>
          <a:srcRect l="12303" r="3365" b="1"/>
          <a:stretch/>
        </p:blipFill>
        <p:spPr>
          <a:xfrm>
            <a:off x="2085975" y="-259776"/>
            <a:ext cx="9740074" cy="6857990"/>
          </a:xfrm>
          <a:prstGeom prst="rect">
            <a:avLst/>
          </a:prstGeom>
        </p:spPr>
      </p:pic>
      <p:sp>
        <p:nvSpPr>
          <p:cNvPr id="46" name="Rectangle 39">
            <a:extLst>
              <a:ext uri="{FF2B5EF4-FFF2-40B4-BE49-F238E27FC236}">
                <a16:creationId xmlns:a16="http://schemas.microsoft.com/office/drawing/2014/main" id="{CBF37E64-678E-4AAC-82EB-281D0E37B3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0505"/>
            <a:ext cx="6924174" cy="241668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7802" y="3593432"/>
            <a:ext cx="5826055" cy="1195136"/>
          </a:xfrm>
        </p:spPr>
        <p:txBody>
          <a:bodyPr vert="horz" lIns="91440" tIns="45720" rIns="91440" bIns="45720" rtlCol="0" anchor="b">
            <a:normAutofit/>
          </a:bodyPr>
          <a:lstStyle/>
          <a:p>
            <a:pPr algn="r"/>
            <a:r>
              <a:rPr lang="en-US" sz="2500" dirty="0">
                <a:solidFill>
                  <a:schemeClr val="tx1"/>
                </a:solidFill>
              </a:rPr>
              <a:t/>
            </a:r>
            <a:br>
              <a:rPr lang="en-US" sz="2500" dirty="0">
                <a:solidFill>
                  <a:schemeClr val="tx1"/>
                </a:solidFill>
              </a:rPr>
            </a:br>
            <a:r>
              <a:rPr lang="en-US" sz="2500" dirty="0">
                <a:solidFill>
                  <a:schemeClr val="tx1"/>
                </a:solidFill>
              </a:rPr>
              <a:t>COLLABORATIONS WITH </a:t>
            </a:r>
            <a:br>
              <a:rPr lang="en-US" sz="2500" dirty="0">
                <a:solidFill>
                  <a:schemeClr val="tx1"/>
                </a:solidFill>
              </a:rPr>
            </a:br>
            <a:r>
              <a:rPr lang="en-US" sz="2500" dirty="0">
                <a:solidFill>
                  <a:schemeClr val="tx1"/>
                </a:solidFill>
              </a:rPr>
              <a:t>CORRECTIONAL FACILITIES</a:t>
            </a:r>
          </a:p>
        </p:txBody>
      </p:sp>
      <p:sp>
        <p:nvSpPr>
          <p:cNvPr id="47" name="5-Point Star 12">
            <a:extLst>
              <a:ext uri="{FF2B5EF4-FFF2-40B4-BE49-F238E27FC236}">
                <a16:creationId xmlns:a16="http://schemas.microsoft.com/office/drawing/2014/main" id="{3F315017-1C57-42D9-9FFB-A9CFD97F95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692" y="3874678"/>
            <a:ext cx="591206" cy="730476"/>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52251715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BE67D62-3E62-470C-98D6-3BA21088C43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6" name="Freeform 11">
            <a:extLst>
              <a:ext uri="{FF2B5EF4-FFF2-40B4-BE49-F238E27FC236}">
                <a16:creationId xmlns:a16="http://schemas.microsoft.com/office/drawing/2014/main" id="{9060346B-3FED-4DD4-B8C1-DC55FABE76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8" name="Freeform 13">
            <a:extLst>
              <a:ext uri="{FF2B5EF4-FFF2-40B4-BE49-F238E27FC236}">
                <a16:creationId xmlns:a16="http://schemas.microsoft.com/office/drawing/2014/main" id="{B553EB7A-0120-4C88-A02C-26C1D1F4C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0" name="Freeform 25">
            <a:extLst>
              <a:ext uri="{FF2B5EF4-FFF2-40B4-BE49-F238E27FC236}">
                <a16:creationId xmlns:a16="http://schemas.microsoft.com/office/drawing/2014/main" id="{D4327787-BC11-4A2F-BB05-F74869A7FE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2" name="Freeform 14">
            <a:extLst>
              <a:ext uri="{FF2B5EF4-FFF2-40B4-BE49-F238E27FC236}">
                <a16:creationId xmlns:a16="http://schemas.microsoft.com/office/drawing/2014/main" id="{7C3D022D-958E-4B8D-B601-804671385E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4" name="5-Point Star 24">
            <a:extLst>
              <a:ext uri="{FF2B5EF4-FFF2-40B4-BE49-F238E27FC236}">
                <a16:creationId xmlns:a16="http://schemas.microsoft.com/office/drawing/2014/main" id="{0BF0E6E8-886A-4302-8457-1BF7C47C4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D187ADFF-DAAC-4757-9491-875EBEE8482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 name="Rectangle 27">
            <a:extLst>
              <a:ext uri="{FF2B5EF4-FFF2-40B4-BE49-F238E27FC236}">
                <a16:creationId xmlns:a16="http://schemas.microsoft.com/office/drawing/2014/main" id="{BD180C9B-D2FE-4CB3-8D1C-913AD8411B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215" y="457201"/>
            <a:ext cx="8446312"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8810EDEC-A3A4-4D35-87E0-89013638D4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4"/>
            <a:ext cx="9141714"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B93CF554-54B4-469A-9EF7-62675485599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0" y="4491323"/>
            <a:ext cx="9150814" cy="0"/>
          </a:xfrm>
          <a:prstGeom prst="line">
            <a:avLst/>
          </a:pr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255809A8-426B-4734-87B7-9DDACC72F2CA}"/>
              </a:ext>
            </a:extLst>
          </p:cNvPr>
          <p:cNvSpPr>
            <a:spLocks noGrp="1"/>
          </p:cNvSpPr>
          <p:nvPr>
            <p:ph type="title"/>
          </p:nvPr>
        </p:nvSpPr>
        <p:spPr>
          <a:xfrm>
            <a:off x="514434" y="4714814"/>
            <a:ext cx="8113649" cy="1674125"/>
          </a:xfrm>
        </p:spPr>
        <p:txBody>
          <a:bodyPr vert="horz" lIns="91440" tIns="45720" rIns="91440" bIns="45720" rtlCol="0" anchor="b">
            <a:normAutofit/>
          </a:bodyPr>
          <a:lstStyle/>
          <a:p>
            <a:pPr algn="ctr"/>
            <a:r>
              <a:rPr lang="en-US" sz="4800" dirty="0"/>
              <a:t>POST RELEASE CREATIVE WRITING </a:t>
            </a:r>
            <a:br>
              <a:rPr lang="en-US" sz="4800" dirty="0"/>
            </a:br>
            <a:r>
              <a:rPr lang="en-US" sz="4800" dirty="0"/>
              <a:t>COMMUNITY WORKSHOPS</a:t>
            </a:r>
          </a:p>
        </p:txBody>
      </p:sp>
      <p:sp>
        <p:nvSpPr>
          <p:cNvPr id="34" name="5-Point Star 8">
            <a:extLst>
              <a:ext uri="{FF2B5EF4-FFF2-40B4-BE49-F238E27FC236}">
                <a16:creationId xmlns:a16="http://schemas.microsoft.com/office/drawing/2014/main" id="{23C1315D-C915-4BB9-917F-F80BCCDE1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7556" y="6388943"/>
            <a:ext cx="279786"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descr="A picture containing indoor, person, wall, man&#10;&#10;Description generated with very high confidence">
            <a:extLst>
              <a:ext uri="{FF2B5EF4-FFF2-40B4-BE49-F238E27FC236}">
                <a16:creationId xmlns:a16="http://schemas.microsoft.com/office/drawing/2014/main" id="{E45EE251-6C3A-4022-967F-5BF3F1E4F3CB}"/>
              </a:ext>
            </a:extLst>
          </p:cNvPr>
          <p:cNvPicPr>
            <a:picLocks noGrp="1" noChangeAspect="1"/>
          </p:cNvPicPr>
          <p:nvPr>
            <p:ph sz="quarter" idx="13"/>
          </p:nvPr>
        </p:nvPicPr>
        <p:blipFill rotWithShape="1">
          <a:blip r:embed="rId4"/>
          <a:srcRect l="31180" r="3" b="3"/>
          <a:stretch/>
        </p:blipFill>
        <p:spPr>
          <a:xfrm rot="10800000">
            <a:off x="514434" y="691545"/>
            <a:ext cx="2637587" cy="2874505"/>
          </a:xfrm>
          <a:prstGeom prst="rect">
            <a:avLst/>
          </a:prstGeom>
        </p:spPr>
      </p:pic>
      <p:pic>
        <p:nvPicPr>
          <p:cNvPr id="7" name="Picture 6" descr="A person sitting on a table&#10;&#10;Description generated with high confidence">
            <a:extLst>
              <a:ext uri="{FF2B5EF4-FFF2-40B4-BE49-F238E27FC236}">
                <a16:creationId xmlns:a16="http://schemas.microsoft.com/office/drawing/2014/main" id="{4CB062BA-7B9C-4326-BE07-2BA627811E49}"/>
              </a:ext>
            </a:extLst>
          </p:cNvPr>
          <p:cNvPicPr>
            <a:picLocks noChangeAspect="1"/>
          </p:cNvPicPr>
          <p:nvPr/>
        </p:nvPicPr>
        <p:blipFill rotWithShape="1">
          <a:blip r:embed="rId5"/>
          <a:srcRect r="2898" b="-4"/>
          <a:stretch/>
        </p:blipFill>
        <p:spPr>
          <a:xfrm>
            <a:off x="3249924" y="691545"/>
            <a:ext cx="2637586" cy="2874505"/>
          </a:xfrm>
          <a:prstGeom prst="rect">
            <a:avLst/>
          </a:prstGeom>
        </p:spPr>
      </p:pic>
      <p:pic>
        <p:nvPicPr>
          <p:cNvPr id="9" name="Picture 8" descr="A group of people in a room&#10;&#10;Description generated with high confidence">
            <a:extLst>
              <a:ext uri="{FF2B5EF4-FFF2-40B4-BE49-F238E27FC236}">
                <a16:creationId xmlns:a16="http://schemas.microsoft.com/office/drawing/2014/main" id="{44FDC3D1-2C97-4C8A-A174-DA19C3C91D6A}"/>
              </a:ext>
            </a:extLst>
          </p:cNvPr>
          <p:cNvPicPr>
            <a:picLocks noChangeAspect="1"/>
          </p:cNvPicPr>
          <p:nvPr/>
        </p:nvPicPr>
        <p:blipFill rotWithShape="1">
          <a:blip r:embed="rId6"/>
          <a:srcRect l="5997" r="25187" b="3"/>
          <a:stretch/>
        </p:blipFill>
        <p:spPr>
          <a:xfrm rot="10800000">
            <a:off x="5985413" y="691546"/>
            <a:ext cx="2637586" cy="2874505"/>
          </a:xfrm>
          <a:prstGeom prst="rect">
            <a:avLst/>
          </a:prstGeom>
        </p:spPr>
      </p:pic>
    </p:spTree>
    <p:extLst>
      <p:ext uri="{BB962C8B-B14F-4D97-AF65-F5344CB8AC3E}">
        <p14:creationId xmlns:p14="http://schemas.microsoft.com/office/powerpoint/2010/main" val="1021665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rot="21420000">
            <a:off x="421697" y="655592"/>
            <a:ext cx="4071367" cy="3278684"/>
          </a:xfrm>
        </p:spPr>
        <p:txBody>
          <a:bodyPr>
            <a:normAutofit/>
          </a:bodyPr>
          <a:lstStyle/>
          <a:p>
            <a:r>
              <a:rPr lang="en-US" sz="5000" dirty="0"/>
              <a:t>Further connections -----</a:t>
            </a:r>
            <a:br>
              <a:rPr lang="en-US" sz="5000" dirty="0"/>
            </a:br>
            <a:endParaRPr lang="en-US" sz="5000" dirty="0"/>
          </a:p>
        </p:txBody>
      </p:sp>
      <p:sp>
        <p:nvSpPr>
          <p:cNvPr id="5" name="Subtitle 4"/>
          <p:cNvSpPr>
            <a:spLocks noGrp="1"/>
          </p:cNvSpPr>
          <p:nvPr>
            <p:ph type="subTitle" idx="1"/>
          </p:nvPr>
        </p:nvSpPr>
        <p:spPr>
          <a:xfrm rot="21420000">
            <a:off x="500013" y="3933534"/>
            <a:ext cx="4068562" cy="621792"/>
          </a:xfrm>
        </p:spPr>
        <p:txBody>
          <a:bodyPr>
            <a:noAutofit/>
          </a:bodyPr>
          <a:lstStyle/>
          <a:p>
            <a:pPr>
              <a:lnSpc>
                <a:spcPct val="110000"/>
              </a:lnSpc>
            </a:pPr>
            <a:r>
              <a:rPr lang="en-US" sz="1400" dirty="0">
                <a:latin typeface="+mj-lt"/>
              </a:rPr>
              <a:t>jschwartz@lagcc.cuny.edu</a:t>
            </a:r>
          </a:p>
          <a:p>
            <a:pPr>
              <a:lnSpc>
                <a:spcPct val="110000"/>
              </a:lnSpc>
            </a:pPr>
            <a:r>
              <a:rPr lang="en-US" sz="1400" dirty="0">
                <a:latin typeface="+mj-lt"/>
                <a:hlinkClick r:id="rId4"/>
              </a:rPr>
              <a:t>Jchaney@lagcc.cuny.edu</a:t>
            </a:r>
            <a:endParaRPr lang="en-US" sz="1400" dirty="0">
              <a:latin typeface="+mj-lt"/>
            </a:endParaRPr>
          </a:p>
        </p:txBody>
      </p:sp>
      <p:pic>
        <p:nvPicPr>
          <p:cNvPr id="28" name="Graphic 27" descr="Atom">
            <a:extLst>
              <a:ext uri="{FF2B5EF4-FFF2-40B4-BE49-F238E27FC236}">
                <a16:creationId xmlns:a16="http://schemas.microsoft.com/office/drawing/2014/main" id="{C98E3FFA-3772-4660-A411-DFC94C81EB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21420000">
            <a:off x="4828380" y="702296"/>
            <a:ext cx="3156163" cy="3156163"/>
          </a:xfrm>
          <a:prstGeom prst="rect">
            <a:avLst/>
          </a:prstGeom>
        </p:spPr>
      </p:pic>
      <p:sp>
        <p:nvSpPr>
          <p:cNvPr id="6" name="Footer Placeholder 5"/>
          <p:cNvSpPr>
            <a:spLocks noGrp="1"/>
          </p:cNvSpPr>
          <p:nvPr>
            <p:ph type="ftr" sz="quarter" idx="11"/>
          </p:nvPr>
        </p:nvSpPr>
        <p:spPr>
          <a:xfrm rot="21420000">
            <a:off x="-2839353" y="6667184"/>
            <a:ext cx="2456868" cy="784029"/>
          </a:xfrm>
        </p:spPr>
        <p:txBody>
          <a:bodyPr>
            <a:normAutofit/>
          </a:bodyPr>
          <a:lstStyle/>
          <a:p>
            <a:pPr>
              <a:lnSpc>
                <a:spcPct val="90000"/>
              </a:lnSpc>
              <a:spcAft>
                <a:spcPts val="600"/>
              </a:spcAft>
            </a:pPr>
            <a:endParaRPr lang="en-US" sz="2000" dirty="0"/>
          </a:p>
        </p:txBody>
      </p:sp>
      <p:pic>
        <p:nvPicPr>
          <p:cNvPr id="1026" name="Picture 2" descr="Image result for laguardia community college">
            <a:extLst>
              <a:ext uri="{FF2B5EF4-FFF2-40B4-BE49-F238E27FC236}">
                <a16:creationId xmlns:a16="http://schemas.microsoft.com/office/drawing/2014/main" id="{70632591-687C-46EC-AF87-A9E79CF0FD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690" y="4661366"/>
            <a:ext cx="1299610" cy="131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267" y="784130"/>
            <a:ext cx="7416800" cy="4278094"/>
          </a:xfrm>
          <a:prstGeom prst="rect">
            <a:avLst/>
          </a:prstGeom>
        </p:spPr>
        <p:txBody>
          <a:bodyPr wrap="square">
            <a:spAutoFit/>
          </a:bodyPr>
          <a:lstStyle/>
          <a:p>
            <a:pPr lvl="0"/>
            <a:endParaRPr lang="en-US" sz="1600" strike="sngStrike" dirty="0">
              <a:solidFill>
                <a:schemeClr val="accent1"/>
              </a:solidFill>
            </a:endParaRPr>
          </a:p>
          <a:p>
            <a:pPr lvl="0"/>
            <a:endParaRPr lang="en-US" sz="2000" dirty="0">
              <a:solidFill>
                <a:schemeClr val="accent1"/>
              </a:solidFill>
            </a:endParaRPr>
          </a:p>
          <a:p>
            <a:endParaRPr lang="en-US" sz="2000" dirty="0">
              <a:solidFill>
                <a:schemeClr val="accent1"/>
              </a:solidFill>
            </a:endParaRPr>
          </a:p>
          <a:p>
            <a:r>
              <a:rPr lang="en-US" sz="2000" dirty="0">
                <a:solidFill>
                  <a:schemeClr val="accent1"/>
                </a:solidFill>
              </a:rPr>
              <a:t>How is LAGCC currently involved with youth and adults who are incarcerated, formerly incarcerated, or at risk, and their families? </a:t>
            </a:r>
          </a:p>
          <a:p>
            <a:endParaRPr lang="en-US" sz="2000" dirty="0">
              <a:solidFill>
                <a:schemeClr val="accent1"/>
              </a:solidFill>
            </a:endParaRPr>
          </a:p>
          <a:p>
            <a:r>
              <a:rPr lang="en-US" sz="2000" dirty="0">
                <a:solidFill>
                  <a:schemeClr val="accent1"/>
                </a:solidFill>
              </a:rPr>
              <a:t>What programs and services are provided?</a:t>
            </a:r>
          </a:p>
          <a:p>
            <a:pPr lvl="0"/>
            <a:endParaRPr lang="en-US" sz="2000" dirty="0">
              <a:solidFill>
                <a:schemeClr val="accent1"/>
              </a:solidFill>
            </a:endParaRPr>
          </a:p>
          <a:p>
            <a:pPr lvl="0"/>
            <a:r>
              <a:rPr lang="en-US" sz="2000" dirty="0">
                <a:solidFill>
                  <a:schemeClr val="accent1"/>
                </a:solidFill>
              </a:rPr>
              <a:t>How could/should the college become more engaged? </a:t>
            </a:r>
          </a:p>
          <a:p>
            <a:pPr lvl="0"/>
            <a:endParaRPr lang="en-US" sz="2000" dirty="0">
              <a:solidFill>
                <a:schemeClr val="accent1"/>
              </a:solidFill>
            </a:endParaRPr>
          </a:p>
          <a:p>
            <a:pPr lvl="0"/>
            <a:r>
              <a:rPr lang="en-US" sz="2000" dirty="0">
                <a:solidFill>
                  <a:schemeClr val="accent1"/>
                </a:solidFill>
              </a:rPr>
              <a:t>How can the college improve its internal connections and its relationships with external players to provide educational opportunities for those impacted by the criminal justice system?</a:t>
            </a:r>
          </a:p>
          <a:p>
            <a:endParaRPr lang="en-US" sz="1600" dirty="0"/>
          </a:p>
        </p:txBody>
      </p:sp>
      <p:sp>
        <p:nvSpPr>
          <p:cNvPr id="6" name="TextBox 5">
            <a:extLst>
              <a:ext uri="{FF2B5EF4-FFF2-40B4-BE49-F238E27FC236}">
                <a16:creationId xmlns:a16="http://schemas.microsoft.com/office/drawing/2014/main" id="{17151B48-7821-48F3-B811-5C817C736050}"/>
              </a:ext>
            </a:extLst>
          </p:cNvPr>
          <p:cNvSpPr txBox="1"/>
          <p:nvPr/>
        </p:nvSpPr>
        <p:spPr>
          <a:xfrm>
            <a:off x="1411111" y="784130"/>
            <a:ext cx="5943601" cy="830997"/>
          </a:xfrm>
          <a:prstGeom prst="rect">
            <a:avLst/>
          </a:prstGeom>
          <a:noFill/>
        </p:spPr>
        <p:txBody>
          <a:bodyPr wrap="square" rtlCol="0">
            <a:spAutoFit/>
          </a:bodyPr>
          <a:lstStyle/>
          <a:p>
            <a:pPr algn="ctr"/>
            <a:r>
              <a:rPr lang="en-US" sz="2400" dirty="0">
                <a:solidFill>
                  <a:schemeClr val="accent1">
                    <a:lumMod val="75000"/>
                  </a:schemeClr>
                </a:solidFill>
              </a:rPr>
              <a:t>PRESIDENT MELLOW FORMED A TASK FORCE IN 2016 TO FIND OUT:</a:t>
            </a:r>
          </a:p>
        </p:txBody>
      </p:sp>
    </p:spTree>
    <p:extLst>
      <p:ext uri="{BB962C8B-B14F-4D97-AF65-F5344CB8AC3E}">
        <p14:creationId xmlns:p14="http://schemas.microsoft.com/office/powerpoint/2010/main" val="3811948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A9C49B-76D8-4E9B-B430-D1ADF40F1CF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9" name="Rectangle 18">
            <a:extLst>
              <a:ext uri="{FF2B5EF4-FFF2-40B4-BE49-F238E27FC236}">
                <a16:creationId xmlns:a16="http://schemas.microsoft.com/office/drawing/2014/main" id="{F88A5712-2FE0-4DD4-BDC6-099EA378A0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1" name="Freeform 9">
            <a:extLst>
              <a:ext uri="{FF2B5EF4-FFF2-40B4-BE49-F238E27FC236}">
                <a16:creationId xmlns:a16="http://schemas.microsoft.com/office/drawing/2014/main" id="{448E5503-E0F8-4B94-81A3-B1FA57623E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3" name="Rectangle 22">
            <a:extLst>
              <a:ext uri="{FF2B5EF4-FFF2-40B4-BE49-F238E27FC236}">
                <a16:creationId xmlns:a16="http://schemas.microsoft.com/office/drawing/2014/main" id="{CE54F896-85E7-4403-9E37-1B004731F8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14351" y="685800"/>
            <a:ext cx="2536460" cy="4846967"/>
          </a:xfrm>
        </p:spPr>
        <p:txBody>
          <a:bodyPr>
            <a:normAutofit/>
          </a:bodyPr>
          <a:lstStyle/>
          <a:p>
            <a:r>
              <a:rPr lang="en-US" sz="2600" b="1" dirty="0">
                <a:solidFill>
                  <a:srgbClr val="FFFFFF"/>
                </a:solidFill>
              </a:rPr>
              <a:t/>
            </a:r>
            <a:br>
              <a:rPr lang="en-US" sz="2600" b="1" dirty="0">
                <a:solidFill>
                  <a:srgbClr val="FFFFFF"/>
                </a:solidFill>
              </a:rPr>
            </a:br>
            <a:r>
              <a:rPr lang="en-US" sz="2600" b="1" dirty="0">
                <a:solidFill>
                  <a:srgbClr val="FFFFFF"/>
                </a:solidFill>
              </a:rPr>
              <a:t>Correctional Education Initiatives at LaGuardia</a:t>
            </a:r>
            <a:br>
              <a:rPr lang="en-US" sz="2600" b="1" dirty="0">
                <a:solidFill>
                  <a:srgbClr val="FFFFFF"/>
                </a:solidFill>
              </a:rPr>
            </a:br>
            <a:r>
              <a:rPr lang="en-US" sz="2600" b="1" dirty="0">
                <a:solidFill>
                  <a:srgbClr val="FFFFFF"/>
                </a:solidFill>
              </a:rPr>
              <a:t/>
            </a:r>
            <a:br>
              <a:rPr lang="en-US" sz="2600" b="1" dirty="0">
                <a:solidFill>
                  <a:srgbClr val="FFFFFF"/>
                </a:solidFill>
              </a:rPr>
            </a:br>
            <a:r>
              <a:rPr lang="en-US" sz="2600" b="1" dirty="0">
                <a:solidFill>
                  <a:srgbClr val="FFFFFF"/>
                </a:solidFill>
              </a:rPr>
              <a:t>Process</a:t>
            </a:r>
            <a:endParaRPr lang="en-US" sz="2600" dirty="0">
              <a:solidFill>
                <a:srgbClr val="FFFFFF"/>
              </a:solidFill>
            </a:endParaRPr>
          </a:p>
        </p:txBody>
      </p:sp>
      <p:graphicFrame>
        <p:nvGraphicFramePr>
          <p:cNvPr id="12" name="Content Placeholder 2">
            <a:extLst>
              <a:ext uri="{FF2B5EF4-FFF2-40B4-BE49-F238E27FC236}">
                <a16:creationId xmlns:a16="http://schemas.microsoft.com/office/drawing/2014/main" id="{0557E6A0-DCE6-4065-8B37-11F480FD8DF5}"/>
              </a:ext>
            </a:extLst>
          </p:cNvPr>
          <p:cNvGraphicFramePr>
            <a:graphicFrameLocks noGrp="1"/>
          </p:cNvGraphicFramePr>
          <p:nvPr>
            <p:ph idx="1"/>
            <p:extLst>
              <p:ext uri="{D42A27DB-BD31-4B8C-83A1-F6EECF244321}">
                <p14:modId xmlns:p14="http://schemas.microsoft.com/office/powerpoint/2010/main" val="682651686"/>
              </p:ext>
            </p:extLst>
          </p:nvPr>
        </p:nvGraphicFramePr>
        <p:xfrm>
          <a:off x="3970581" y="438486"/>
          <a:ext cx="4319742" cy="5094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763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C7827FB-B370-4007-83D5-E83AD3D2C1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350" y="685800"/>
            <a:ext cx="7434909" cy="1151965"/>
          </a:xfrm>
        </p:spPr>
        <p:txBody>
          <a:bodyPr>
            <a:normAutofit/>
          </a:bodyPr>
          <a:lstStyle/>
          <a:p>
            <a:r>
              <a:rPr lang="en-US">
                <a:solidFill>
                  <a:schemeClr val="tx1"/>
                </a:solidFill>
              </a:rPr>
              <a:t>         COMMUNITY Roundtables</a:t>
            </a:r>
          </a:p>
        </p:txBody>
      </p:sp>
      <p:sp>
        <p:nvSpPr>
          <p:cNvPr id="12" name="5-Point Star 12">
            <a:extLst>
              <a:ext uri="{FF2B5EF4-FFF2-40B4-BE49-F238E27FC236}">
                <a16:creationId xmlns:a16="http://schemas.microsoft.com/office/drawing/2014/main" id="{51E038FF-4E72-4714-B9E9-B0AC148C72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6857" y="261324"/>
            <a:ext cx="703298"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741A81F-0C70-43DA-892B-D6BF3AB68F02}"/>
              </a:ext>
            </a:extLst>
          </p:cNvPr>
          <p:cNvGraphicFramePr>
            <a:graphicFrameLocks noGrp="1"/>
          </p:cNvGraphicFramePr>
          <p:nvPr>
            <p:ph idx="1"/>
            <p:extLst>
              <p:ext uri="{D42A27DB-BD31-4B8C-83A1-F6EECF244321}">
                <p14:modId xmlns:p14="http://schemas.microsoft.com/office/powerpoint/2010/main" val="4124001445"/>
              </p:ext>
            </p:extLst>
          </p:nvPr>
        </p:nvGraphicFramePr>
        <p:xfrm>
          <a:off x="514350" y="2063750"/>
          <a:ext cx="7796212"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154016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34553" y="5333990"/>
            <a:ext cx="1422400" cy="1409700"/>
          </a:xfrm>
          <a:prstGeom prst="rect">
            <a:avLst/>
          </a:prstGeom>
        </p:spPr>
      </p:pic>
      <p:pic>
        <p:nvPicPr>
          <p:cNvPr id="4" name="Picture 3"/>
          <p:cNvPicPr>
            <a:picLocks noChangeAspect="1"/>
          </p:cNvPicPr>
          <p:nvPr/>
        </p:nvPicPr>
        <p:blipFill>
          <a:blip r:embed="rId4"/>
          <a:stretch>
            <a:fillRect/>
          </a:stretch>
        </p:blipFill>
        <p:spPr>
          <a:xfrm>
            <a:off x="3326529" y="402737"/>
            <a:ext cx="3167293" cy="1196533"/>
          </a:xfrm>
          <a:prstGeom prst="rect">
            <a:avLst/>
          </a:prstGeom>
        </p:spPr>
      </p:pic>
      <p:pic>
        <p:nvPicPr>
          <p:cNvPr id="5" name="Picture 4"/>
          <p:cNvPicPr>
            <a:picLocks noChangeAspect="1"/>
          </p:cNvPicPr>
          <p:nvPr/>
        </p:nvPicPr>
        <p:blipFill>
          <a:blip r:embed="rId5"/>
          <a:stretch>
            <a:fillRect/>
          </a:stretch>
        </p:blipFill>
        <p:spPr>
          <a:xfrm>
            <a:off x="0" y="3419500"/>
            <a:ext cx="1991602" cy="1789921"/>
          </a:xfrm>
          <a:prstGeom prst="rect">
            <a:avLst/>
          </a:prstGeom>
        </p:spPr>
      </p:pic>
      <p:pic>
        <p:nvPicPr>
          <p:cNvPr id="6" name="Picture 5"/>
          <p:cNvPicPr>
            <a:picLocks noChangeAspect="1"/>
          </p:cNvPicPr>
          <p:nvPr/>
        </p:nvPicPr>
        <p:blipFill>
          <a:blip r:embed="rId6"/>
          <a:stretch>
            <a:fillRect/>
          </a:stretch>
        </p:blipFill>
        <p:spPr>
          <a:xfrm>
            <a:off x="0" y="2141033"/>
            <a:ext cx="3657600" cy="1130300"/>
          </a:xfrm>
          <a:prstGeom prst="rect">
            <a:avLst/>
          </a:prstGeom>
        </p:spPr>
      </p:pic>
      <p:pic>
        <p:nvPicPr>
          <p:cNvPr id="7" name="Picture 6"/>
          <p:cNvPicPr>
            <a:picLocks noChangeAspect="1"/>
          </p:cNvPicPr>
          <p:nvPr/>
        </p:nvPicPr>
        <p:blipFill>
          <a:blip r:embed="rId7"/>
          <a:stretch>
            <a:fillRect/>
          </a:stretch>
        </p:blipFill>
        <p:spPr>
          <a:xfrm>
            <a:off x="7084568" y="3411033"/>
            <a:ext cx="1732045" cy="1732045"/>
          </a:xfrm>
          <a:prstGeom prst="rect">
            <a:avLst/>
          </a:prstGeom>
        </p:spPr>
      </p:pic>
      <p:pic>
        <p:nvPicPr>
          <p:cNvPr id="8" name="Picture 7"/>
          <p:cNvPicPr>
            <a:picLocks noChangeAspect="1"/>
          </p:cNvPicPr>
          <p:nvPr/>
        </p:nvPicPr>
        <p:blipFill>
          <a:blip r:embed="rId8"/>
          <a:stretch>
            <a:fillRect/>
          </a:stretch>
        </p:blipFill>
        <p:spPr>
          <a:xfrm>
            <a:off x="6756400" y="1599270"/>
            <a:ext cx="1977139" cy="1351045"/>
          </a:xfrm>
          <a:prstGeom prst="rect">
            <a:avLst/>
          </a:prstGeom>
        </p:spPr>
      </p:pic>
      <p:pic>
        <p:nvPicPr>
          <p:cNvPr id="9" name="Picture 8"/>
          <p:cNvPicPr>
            <a:picLocks noChangeAspect="1"/>
          </p:cNvPicPr>
          <p:nvPr/>
        </p:nvPicPr>
        <p:blipFill>
          <a:blip r:embed="rId9"/>
          <a:stretch>
            <a:fillRect/>
          </a:stretch>
        </p:blipFill>
        <p:spPr>
          <a:xfrm>
            <a:off x="734553" y="548266"/>
            <a:ext cx="1557684" cy="1592767"/>
          </a:xfrm>
          <a:prstGeom prst="rect">
            <a:avLst/>
          </a:prstGeom>
        </p:spPr>
      </p:pic>
      <p:pic>
        <p:nvPicPr>
          <p:cNvPr id="10" name="Picture 9"/>
          <p:cNvPicPr>
            <a:picLocks noChangeAspect="1"/>
          </p:cNvPicPr>
          <p:nvPr/>
        </p:nvPicPr>
        <p:blipFill>
          <a:blip r:embed="rId10"/>
          <a:stretch>
            <a:fillRect/>
          </a:stretch>
        </p:blipFill>
        <p:spPr>
          <a:xfrm>
            <a:off x="3657600" y="2141033"/>
            <a:ext cx="3098800" cy="1270000"/>
          </a:xfrm>
          <a:prstGeom prst="rect">
            <a:avLst/>
          </a:prstGeom>
        </p:spPr>
      </p:pic>
      <p:pic>
        <p:nvPicPr>
          <p:cNvPr id="11" name="Picture 10"/>
          <p:cNvPicPr>
            <a:picLocks noChangeAspect="1"/>
          </p:cNvPicPr>
          <p:nvPr/>
        </p:nvPicPr>
        <p:blipFill>
          <a:blip r:embed="rId11"/>
          <a:stretch>
            <a:fillRect/>
          </a:stretch>
        </p:blipFill>
        <p:spPr>
          <a:xfrm>
            <a:off x="2262978" y="3655171"/>
            <a:ext cx="3929459" cy="1260205"/>
          </a:xfrm>
          <a:prstGeom prst="rect">
            <a:avLst/>
          </a:prstGeom>
        </p:spPr>
      </p:pic>
      <p:pic>
        <p:nvPicPr>
          <p:cNvPr id="12" name="Picture 11"/>
          <p:cNvPicPr>
            <a:picLocks noChangeAspect="1"/>
          </p:cNvPicPr>
          <p:nvPr/>
        </p:nvPicPr>
        <p:blipFill>
          <a:blip r:embed="rId12"/>
          <a:stretch>
            <a:fillRect/>
          </a:stretch>
        </p:blipFill>
        <p:spPr>
          <a:xfrm>
            <a:off x="2903137" y="5209421"/>
            <a:ext cx="3289300" cy="1534269"/>
          </a:xfrm>
          <a:prstGeom prst="rect">
            <a:avLst/>
          </a:prstGeom>
        </p:spPr>
      </p:pic>
    </p:spTree>
    <p:extLst>
      <p:ext uri="{BB962C8B-B14F-4D97-AF65-F5344CB8AC3E}">
        <p14:creationId xmlns:p14="http://schemas.microsoft.com/office/powerpoint/2010/main" val="60043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design and methodology</a:t>
            </a:r>
          </a:p>
        </p:txBody>
      </p:sp>
      <p:pic>
        <p:nvPicPr>
          <p:cNvPr id="4" name="Content Placeholder 3"/>
          <p:cNvPicPr>
            <a:picLocks noGrp="1" noChangeAspect="1"/>
          </p:cNvPicPr>
          <p:nvPr>
            <p:ph idx="1"/>
          </p:nvPr>
        </p:nvPicPr>
        <p:blipFill>
          <a:blip r:embed="rId3"/>
          <a:stretch>
            <a:fillRect/>
          </a:stretch>
        </p:blipFill>
        <p:spPr>
          <a:xfrm>
            <a:off x="1821306" y="1920479"/>
            <a:ext cx="5305052" cy="3531394"/>
          </a:xfrm>
          <a:prstGeom prst="rect">
            <a:avLst/>
          </a:prstGeom>
        </p:spPr>
      </p:pic>
    </p:spTree>
    <p:extLst>
      <p:ext uri="{BB962C8B-B14F-4D97-AF65-F5344CB8AC3E}">
        <p14:creationId xmlns:p14="http://schemas.microsoft.com/office/powerpoint/2010/main" val="340098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982639"/>
            <a:ext cx="7797662" cy="3630304"/>
          </a:xfrm>
        </p:spPr>
        <p:txBody>
          <a:bodyPr/>
          <a:lstStyle/>
          <a:p>
            <a:r>
              <a:rPr lang="en-US" sz="8000" dirty="0"/>
              <a:t>          FINDINGS</a:t>
            </a:r>
          </a:p>
        </p:txBody>
      </p:sp>
    </p:spTree>
    <p:extLst>
      <p:ext uri="{BB962C8B-B14F-4D97-AF65-F5344CB8AC3E}">
        <p14:creationId xmlns:p14="http://schemas.microsoft.com/office/powerpoint/2010/main" val="158941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499</TotalTime>
  <Words>1482</Words>
  <Application>Microsoft Office PowerPoint</Application>
  <PresentationFormat>On-screen Show (4:3)</PresentationFormat>
  <Paragraphs>221</Paragraphs>
  <Slides>32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Abadi MT Condensed Light</vt:lpstr>
      <vt:lpstr>Arial</vt:lpstr>
      <vt:lpstr>Arial Black</vt:lpstr>
      <vt:lpstr>Calibri</vt:lpstr>
      <vt:lpstr>Impact</vt:lpstr>
      <vt:lpstr>Times New Roman</vt:lpstr>
      <vt:lpstr>Tw Cen MT</vt:lpstr>
      <vt:lpstr>Wingdings</vt:lpstr>
      <vt:lpstr>Main Event</vt:lpstr>
      <vt:lpstr>  Race, Education and Reintegrating Formerly Incarcerated Citizens </vt:lpstr>
      <vt:lpstr>OVERVIEW    OF RESEARCH</vt:lpstr>
      <vt:lpstr>Research designs and process</vt:lpstr>
      <vt:lpstr>PowerPoint Presentation</vt:lpstr>
      <vt:lpstr> Correctional Education Initiatives at LaGuardia  Process</vt:lpstr>
      <vt:lpstr>         COMMUNITY Roundtables</vt:lpstr>
      <vt:lpstr>PowerPoint Presentation</vt:lpstr>
      <vt:lpstr>Research design and methodology</vt:lpstr>
      <vt:lpstr>          FINDINGS</vt:lpstr>
      <vt:lpstr>PowerPoint Presentation</vt:lpstr>
      <vt:lpstr>PowerPoint Presentation</vt:lpstr>
      <vt:lpstr>Existing Programs &amp; Services </vt:lpstr>
      <vt:lpstr>Existing Programs &amp; Services </vt:lpstr>
      <vt:lpstr>   Recidivism   NEW SOCIAL CAPITAL  ACADEMIC CULTURE  MENTORING  RACE MATTERS  EDUCATIONAL TRAUMA  GIFTS FROM THE DARK</vt:lpstr>
      <vt:lpstr>Student Voices – Dreams and Aspirations</vt:lpstr>
      <vt:lpstr>             Potential barriers</vt:lpstr>
      <vt:lpstr> Family members want to help and prevent others from getting into trouble with the law</vt:lpstr>
      <vt:lpstr>                                                           Everyone Loses</vt:lpstr>
      <vt:lpstr>             recommendations</vt:lpstr>
      <vt:lpstr>Student Voices – Challenges and Recommendations</vt:lpstr>
      <vt:lpstr>Proposed continuum of credit and ace services THAT incorporates student recommendations: </vt:lpstr>
      <vt:lpstr>Continuum of services</vt:lpstr>
      <vt:lpstr>Combined Recommendations (1)</vt:lpstr>
      <vt:lpstr>Combined Recommendations (2)</vt:lpstr>
      <vt:lpstr>Combined Recommendations (3)</vt:lpstr>
      <vt:lpstr>PowerPoint Presentation</vt:lpstr>
      <vt:lpstr>Combined Recommendations (4)</vt:lpstr>
      <vt:lpstr>Resources Needed</vt:lpstr>
      <vt:lpstr>PowerPoint Presentation</vt:lpstr>
      <vt:lpstr> COLLABORATIONS WITH  CORRECTIONAL FACILITIES</vt:lpstr>
      <vt:lpstr>POST RELEASE CREATIVE WRITING  COMMUNITY WORKSHOPS</vt:lpstr>
      <vt:lpstr>Further connections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Education and Reintegrating Formerly Incarcerated Citizens</dc:title>
  <dc:creator>John Chaney</dc:creator>
  <cp:lastModifiedBy>Naomi Stubbs</cp:lastModifiedBy>
  <cp:revision>43</cp:revision>
  <dcterms:created xsi:type="dcterms:W3CDTF">2019-06-19T12:14:45Z</dcterms:created>
  <dcterms:modified xsi:type="dcterms:W3CDTF">2019-06-25T18:46:08Z</dcterms:modified>
</cp:coreProperties>
</file>